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00" r:id="rId3"/>
    <p:sldId id="346" r:id="rId4"/>
    <p:sldId id="361" r:id="rId5"/>
    <p:sldId id="389" r:id="rId6"/>
    <p:sldId id="344" r:id="rId7"/>
    <p:sldId id="382" r:id="rId8"/>
    <p:sldId id="383" r:id="rId9"/>
    <p:sldId id="384" r:id="rId10"/>
    <p:sldId id="358" r:id="rId11"/>
    <p:sldId id="280" r:id="rId12"/>
    <p:sldId id="393" r:id="rId13"/>
    <p:sldId id="376" r:id="rId14"/>
    <p:sldId id="386" r:id="rId15"/>
    <p:sldId id="274" r:id="rId16"/>
    <p:sldId id="271" r:id="rId17"/>
    <p:sldId id="390" r:id="rId18"/>
    <p:sldId id="370" r:id="rId19"/>
    <p:sldId id="369" r:id="rId20"/>
    <p:sldId id="374" r:id="rId21"/>
    <p:sldId id="375" r:id="rId22"/>
    <p:sldId id="388" r:id="rId23"/>
    <p:sldId id="303" r:id="rId24"/>
    <p:sldId id="296"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p:restoredTop sz="92882"/>
  </p:normalViewPr>
  <p:slideViewPr>
    <p:cSldViewPr snapToGrid="0" snapToObjects="1">
      <p:cViewPr varScale="1">
        <p:scale>
          <a:sx n="143" d="100"/>
          <a:sy n="143" d="100"/>
        </p:scale>
        <p:origin x="520" y="200"/>
      </p:cViewPr>
      <p:guideLst>
        <p:guide orient="horz" pos="2184"/>
        <p:guide pos="3840"/>
      </p:guideLst>
    </p:cSldViewPr>
  </p:slideViewPr>
  <p:outlineViewPr>
    <p:cViewPr>
      <p:scale>
        <a:sx n="33" d="100"/>
        <a:sy n="33" d="100"/>
      </p:scale>
      <p:origin x="0" y="-67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8" d="100"/>
          <a:sy n="118" d="100"/>
        </p:scale>
        <p:origin x="29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One-stage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56F-6A40-B433-44F2375CF8A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CornerNet</c:v>
                </c:pt>
                <c:pt idx="1">
                  <c:v>RefineDet</c:v>
                </c:pt>
                <c:pt idx="2">
                  <c:v>RetinaNet</c:v>
                </c:pt>
                <c:pt idx="3">
                  <c:v>DSSD</c:v>
                </c:pt>
                <c:pt idx="4">
                  <c:v>YOLOv2</c:v>
                </c:pt>
                <c:pt idx="5">
                  <c:v>D-RFCN + SNIP</c:v>
                </c:pt>
                <c:pt idx="6">
                  <c:v>Cascade R-CNN</c:v>
                </c:pt>
                <c:pt idx="7">
                  <c:v>Mask R-CNN</c:v>
                </c:pt>
              </c:strCache>
            </c:strRef>
          </c:cat>
          <c:val>
            <c:numRef>
              <c:f>Sheet1!$B$2:$B$9</c:f>
              <c:numCache>
                <c:formatCode>General</c:formatCode>
                <c:ptCount val="8"/>
                <c:pt idx="0">
                  <c:v>42.1</c:v>
                </c:pt>
                <c:pt idx="1">
                  <c:v>41.8</c:v>
                </c:pt>
                <c:pt idx="2">
                  <c:v>39.1</c:v>
                </c:pt>
                <c:pt idx="3">
                  <c:v>33.200000000000003</c:v>
                </c:pt>
                <c:pt idx="4">
                  <c:v>21.6</c:v>
                </c:pt>
              </c:numCache>
            </c:numRef>
          </c:val>
          <c:extLst>
            <c:ext xmlns:c16="http://schemas.microsoft.com/office/drawing/2014/chart" uri="{C3380CC4-5D6E-409C-BE32-E72D297353CC}">
              <c16:uniqueId val="{00000000-456F-6A40-B433-44F2375CF8A4}"/>
            </c:ext>
          </c:extLst>
        </c:ser>
        <c:ser>
          <c:idx val="1"/>
          <c:order val="1"/>
          <c:tx>
            <c:strRef>
              <c:f>Sheet1!$C$1</c:f>
              <c:strCache>
                <c:ptCount val="1"/>
                <c:pt idx="0">
                  <c:v>Two-stage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CornerNet</c:v>
                </c:pt>
                <c:pt idx="1">
                  <c:v>RefineDet</c:v>
                </c:pt>
                <c:pt idx="2">
                  <c:v>RetinaNet</c:v>
                </c:pt>
                <c:pt idx="3">
                  <c:v>DSSD</c:v>
                </c:pt>
                <c:pt idx="4">
                  <c:v>YOLOv2</c:v>
                </c:pt>
                <c:pt idx="5">
                  <c:v>D-RFCN + SNIP</c:v>
                </c:pt>
                <c:pt idx="6">
                  <c:v>Cascade R-CNN</c:v>
                </c:pt>
                <c:pt idx="7">
                  <c:v>Mask R-CNN</c:v>
                </c:pt>
              </c:strCache>
            </c:strRef>
          </c:cat>
          <c:val>
            <c:numRef>
              <c:f>Sheet1!$C$2:$C$9</c:f>
              <c:numCache>
                <c:formatCode>General</c:formatCode>
                <c:ptCount val="8"/>
                <c:pt idx="5">
                  <c:v>45.7</c:v>
                </c:pt>
                <c:pt idx="6">
                  <c:v>42.8</c:v>
                </c:pt>
                <c:pt idx="7">
                  <c:v>39.799999999999997</c:v>
                </c:pt>
              </c:numCache>
            </c:numRef>
          </c:val>
          <c:extLst>
            <c:ext xmlns:c16="http://schemas.microsoft.com/office/drawing/2014/chart" uri="{C3380CC4-5D6E-409C-BE32-E72D297353CC}">
              <c16:uniqueId val="{00000001-456F-6A40-B433-44F2375CF8A4}"/>
            </c:ext>
          </c:extLst>
        </c:ser>
        <c:dLbls>
          <c:dLblPos val="outEnd"/>
          <c:showLegendKey val="0"/>
          <c:showVal val="1"/>
          <c:showCatName val="0"/>
          <c:showSerName val="0"/>
          <c:showPercent val="0"/>
          <c:showBubbleSize val="0"/>
        </c:dLbls>
        <c:gapWidth val="0"/>
        <c:axId val="369193600"/>
        <c:axId val="369443264"/>
      </c:barChart>
      <c:catAx>
        <c:axId val="3691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69443264"/>
        <c:crosses val="autoZero"/>
        <c:auto val="1"/>
        <c:lblAlgn val="ctr"/>
        <c:lblOffset val="100"/>
        <c:noMultiLvlLbl val="0"/>
      </c:catAx>
      <c:valAx>
        <c:axId val="36944326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193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 corner pooling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Small</c:v>
                </c:pt>
                <c:pt idx="2">
                  <c:v>Medium</c:v>
                </c:pt>
                <c:pt idx="3">
                  <c:v>Large</c:v>
                </c:pt>
              </c:strCache>
            </c:strRef>
          </c:cat>
          <c:val>
            <c:numRef>
              <c:f>Sheet1!$B$2:$B$5</c:f>
              <c:numCache>
                <c:formatCode>General</c:formatCode>
                <c:ptCount val="4"/>
                <c:pt idx="0">
                  <c:v>36.5</c:v>
                </c:pt>
                <c:pt idx="1">
                  <c:v>17.600000000000001</c:v>
                </c:pt>
                <c:pt idx="2">
                  <c:v>38.700000000000003</c:v>
                </c:pt>
                <c:pt idx="3">
                  <c:v>48.8</c:v>
                </c:pt>
              </c:numCache>
            </c:numRef>
          </c:val>
          <c:extLst>
            <c:ext xmlns:c16="http://schemas.microsoft.com/office/drawing/2014/chart" uri="{C3380CC4-5D6E-409C-BE32-E72D297353CC}">
              <c16:uniqueId val="{00000000-1A4D-4F49-A979-C4F8D6C8334B}"/>
            </c:ext>
          </c:extLst>
        </c:ser>
        <c:ser>
          <c:idx val="1"/>
          <c:order val="1"/>
          <c:tx>
            <c:strRef>
              <c:f>Sheet1!$C$1</c:f>
              <c:strCache>
                <c:ptCount val="1"/>
                <c:pt idx="0">
                  <c:v>w/ corner pooling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Small</c:v>
                </c:pt>
                <c:pt idx="2">
                  <c:v>Medium</c:v>
                </c:pt>
                <c:pt idx="3">
                  <c:v>Large</c:v>
                </c:pt>
              </c:strCache>
            </c:strRef>
          </c:cat>
          <c:val>
            <c:numRef>
              <c:f>Sheet1!$C$2:$C$5</c:f>
              <c:numCache>
                <c:formatCode>General</c:formatCode>
                <c:ptCount val="4"/>
                <c:pt idx="0">
                  <c:v>38.5</c:v>
                </c:pt>
                <c:pt idx="1">
                  <c:v>17.7</c:v>
                </c:pt>
                <c:pt idx="2">
                  <c:v>41.1</c:v>
                </c:pt>
                <c:pt idx="3">
                  <c:v>52.5</c:v>
                </c:pt>
              </c:numCache>
            </c:numRef>
          </c:val>
          <c:extLst>
            <c:ext xmlns:c16="http://schemas.microsoft.com/office/drawing/2014/chart" uri="{C3380CC4-5D6E-409C-BE32-E72D297353CC}">
              <c16:uniqueId val="{00000001-1A4D-4F49-A979-C4F8D6C8334B}"/>
            </c:ext>
          </c:extLst>
        </c:ser>
        <c:dLbls>
          <c:dLblPos val="outEnd"/>
          <c:showLegendKey val="0"/>
          <c:showVal val="1"/>
          <c:showCatName val="0"/>
          <c:showSerName val="0"/>
          <c:showPercent val="0"/>
          <c:showBubbleSize val="0"/>
        </c:dLbls>
        <c:gapWidth val="108"/>
        <c:axId val="208732543"/>
        <c:axId val="647259791"/>
      </c:barChart>
      <c:catAx>
        <c:axId val="20873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47259791"/>
        <c:crosses val="autoZero"/>
        <c:auto val="1"/>
        <c:lblAlgn val="ctr"/>
        <c:lblOffset val="100"/>
        <c:noMultiLvlLbl val="0"/>
      </c:catAx>
      <c:valAx>
        <c:axId val="64725979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AP</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325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BBF4D9-D8E8-BB4E-8691-584EE74AD78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0CB5DC-570B-4C47-82F6-D9CF0E6F203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221EA77-EB6F-034B-B84B-ADFC92D7C3BD}" type="datetimeFigureOut">
              <a:rPr lang="en-US" smtClean="0"/>
              <a:t>10/18/18</a:t>
            </a:fld>
            <a:endParaRPr lang="en-US"/>
          </a:p>
        </p:txBody>
      </p:sp>
      <p:sp>
        <p:nvSpPr>
          <p:cNvPr id="4" name="Footer Placeholder 3">
            <a:extLst>
              <a:ext uri="{FF2B5EF4-FFF2-40B4-BE49-F238E27FC236}">
                <a16:creationId xmlns:a16="http://schemas.microsoft.com/office/drawing/2014/main" id="{A43BC652-470B-2C46-9071-8BA4896F868D}"/>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5A6937-EFDB-7549-8E87-203E7091258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65AA798-14DB-534C-A6FF-24DD508DB518}" type="slidenum">
              <a:rPr lang="en-US" smtClean="0"/>
              <a:t>‹#›</a:t>
            </a:fld>
            <a:endParaRPr lang="en-US"/>
          </a:p>
        </p:txBody>
      </p:sp>
    </p:spTree>
    <p:extLst>
      <p:ext uri="{BB962C8B-B14F-4D97-AF65-F5344CB8AC3E}">
        <p14:creationId xmlns:p14="http://schemas.microsoft.com/office/powerpoint/2010/main" val="250980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FFF65AD-64B3-8641-835D-664F4299BD5D}" type="datetimeFigureOut">
              <a:rPr lang="en-US" smtClean="0"/>
              <a:t>10/18/18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E86CE-B776-7649-AEE5-7908E2F7525F}" type="slidenum">
              <a:rPr lang="en-US" smtClean="0"/>
              <a:t>‹#›</a:t>
            </a:fld>
            <a:endParaRPr lang="en-US"/>
          </a:p>
        </p:txBody>
      </p:sp>
    </p:spTree>
    <p:extLst>
      <p:ext uri="{BB962C8B-B14F-4D97-AF65-F5344CB8AC3E}">
        <p14:creationId xmlns:p14="http://schemas.microsoft.com/office/powerpoint/2010/main" val="99555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Hello, everyone. My name is Hei Law and I am going to present our work,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Detecting Objects as Paired </a:t>
            </a:r>
            <a:r>
              <a:rPr lang="en-US" sz="1200" b="0" i="0" u="none" strike="noStrike" kern="1200" dirty="0" err="1">
                <a:solidFill>
                  <a:schemeClr val="tx1"/>
                </a:solidFill>
                <a:effectLst/>
                <a:latin typeface="+mn-lt"/>
                <a:ea typeface="+mn-ea"/>
                <a:cs typeface="+mn-cs"/>
              </a:rPr>
              <a:t>Keypoints</a:t>
            </a:r>
            <a:r>
              <a:rPr lang="en-US"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86E86CE-B776-7649-AEE5-7908E2F7525F}" type="slidenum">
              <a:rPr lang="en-US" smtClean="0"/>
              <a:t>1</a:t>
            </a:fld>
            <a:endParaRPr lang="en-US"/>
          </a:p>
        </p:txBody>
      </p:sp>
    </p:spTree>
    <p:extLst>
      <p:ext uri="{BB962C8B-B14F-4D97-AF65-F5344CB8AC3E}">
        <p14:creationId xmlns:p14="http://schemas.microsoft.com/office/powerpoint/2010/main" val="139512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Our approach draws inspiration from work by Newell et al. that introduced the idea of associative embedding in the context of multi-person pose estimation. In their approach, they detect the </a:t>
            </a:r>
            <a:r>
              <a:rPr lang="en-US" sz="1200" b="0" i="0" u="none" strike="noStrike" kern="1200" dirty="0" err="1">
                <a:solidFill>
                  <a:schemeClr val="tx1"/>
                </a:solidFill>
                <a:effectLst/>
                <a:latin typeface="+mn-lt"/>
                <a:ea typeface="+mn-ea"/>
                <a:cs typeface="+mn-cs"/>
              </a:rPr>
              <a:t>keypoints</a:t>
            </a:r>
            <a:r>
              <a:rPr lang="en-US" sz="1200" b="0" i="0" u="none" strike="noStrike" kern="1200" dirty="0">
                <a:solidFill>
                  <a:schemeClr val="tx1"/>
                </a:solidFill>
                <a:effectLst/>
                <a:latin typeface="+mn-lt"/>
                <a:ea typeface="+mn-ea"/>
                <a:cs typeface="+mn-cs"/>
              </a:rPr>
              <a:t> of all persons and predict an embedding vector for each detected </a:t>
            </a:r>
            <a:r>
              <a:rPr lang="en-US" sz="1200" b="0" i="0" u="none" strike="noStrike" kern="1200" dirty="0" err="1">
                <a:solidFill>
                  <a:schemeClr val="tx1"/>
                </a:solidFill>
                <a:effectLst/>
                <a:latin typeface="+mn-lt"/>
                <a:ea typeface="+mn-ea"/>
                <a:cs typeface="+mn-cs"/>
              </a:rPr>
              <a:t>keypoint</a:t>
            </a:r>
            <a:r>
              <a:rPr lang="en-US" sz="1200" b="0" i="0" u="none" strike="noStrike" kern="1200" dirty="0">
                <a:solidFill>
                  <a:schemeClr val="tx1"/>
                </a:solidFill>
                <a:effectLst/>
                <a:latin typeface="+mn-lt"/>
                <a:ea typeface="+mn-ea"/>
                <a:cs typeface="+mn-cs"/>
              </a:rPr>
              <a:t>. The </a:t>
            </a:r>
            <a:r>
              <a:rPr lang="en-US" sz="1200" b="0" i="0" u="none" strike="noStrike" kern="1200" dirty="0" err="1">
                <a:solidFill>
                  <a:schemeClr val="tx1"/>
                </a:solidFill>
                <a:effectLst/>
                <a:latin typeface="+mn-lt"/>
                <a:ea typeface="+mn-ea"/>
                <a:cs typeface="+mn-cs"/>
              </a:rPr>
              <a:t>keypoints</a:t>
            </a:r>
            <a:r>
              <a:rPr lang="en-US" sz="1200" b="0" i="0" u="none" strike="noStrike" kern="1200" dirty="0">
                <a:solidFill>
                  <a:schemeClr val="tx1"/>
                </a:solidFill>
                <a:effectLst/>
                <a:latin typeface="+mn-lt"/>
                <a:ea typeface="+mn-ea"/>
                <a:cs typeface="+mn-cs"/>
              </a:rPr>
              <a:t> are then grouped to form individual persons based on the similarities between embeddings.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10</a:t>
            </a:fld>
            <a:endParaRPr lang="en-US"/>
          </a:p>
        </p:txBody>
      </p:sp>
    </p:spTree>
    <p:extLst>
      <p:ext uri="{BB962C8B-B14F-4D97-AF65-F5344CB8AC3E}">
        <p14:creationId xmlns:p14="http://schemas.microsoft.com/office/powerpoint/2010/main" val="250412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hypothesize that detecting corners has some unique advantages over alternatives. First, detecting corners is likely easier than detecting bounding box centers, because a center depends on all 4 sides of an object, whereas a corner depends on only 2 sides.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E86CE-B776-7649-AEE5-7908E2F7525F}" type="slidenum">
              <a:rPr lang="en-US" smtClean="0"/>
              <a:t>11</a:t>
            </a:fld>
            <a:endParaRPr lang="en-US"/>
          </a:p>
        </p:txBody>
      </p:sp>
    </p:spTree>
    <p:extLst>
      <p:ext uri="{BB962C8B-B14F-4D97-AF65-F5344CB8AC3E}">
        <p14:creationId xmlns:p14="http://schemas.microsoft.com/office/powerpoint/2010/main" val="409631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Another advantage is that corners provides a compact output space to represent all candidate boxes. Given an image with width w and height h, we can represent O(w2h2) possible candidate boxes, using only O(</a:t>
            </a:r>
            <a:r>
              <a:rPr lang="en-US" sz="1200" b="0" i="0" u="none" strike="noStrike" kern="1200" dirty="0" err="1">
                <a:solidFill>
                  <a:schemeClr val="tx1"/>
                </a:solidFill>
                <a:effectLst/>
                <a:latin typeface="+mn-lt"/>
                <a:ea typeface="+mn-ea"/>
                <a:cs typeface="+mn-cs"/>
              </a:rPr>
              <a:t>wh</a:t>
            </a:r>
            <a:r>
              <a:rPr lang="en-US" sz="1200" b="0" i="0" u="none" strike="noStrike" kern="1200" dirty="0">
                <a:solidFill>
                  <a:schemeClr val="tx1"/>
                </a:solidFill>
                <a:effectLst/>
                <a:latin typeface="+mn-lt"/>
                <a:ea typeface="+mn-ea"/>
                <a:cs typeface="+mn-cs"/>
              </a:rPr>
              <a:t>) corners.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6E86CE-B776-7649-AEE5-7908E2F7525F}" type="slidenum">
              <a:rPr lang="en-US" smtClean="0"/>
              <a:t>12</a:t>
            </a:fld>
            <a:endParaRPr lang="en-US"/>
          </a:p>
        </p:txBody>
      </p:sp>
    </p:spTree>
    <p:extLst>
      <p:ext uri="{BB962C8B-B14F-4D97-AF65-F5344CB8AC3E}">
        <p14:creationId xmlns:p14="http://schemas.microsoft.com/office/powerpoint/2010/main" val="254629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worth mentioning an important detail on training the network to detect corners. Although there is only a single ground truth location of a corner, false detections within a radius are penalized less because they can still generate bounding boxes that overlap sufficiently with the ground truth box.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13</a:t>
            </a:fld>
            <a:endParaRPr lang="en-US"/>
          </a:p>
        </p:txBody>
      </p:sp>
    </p:spTree>
    <p:extLst>
      <p:ext uri="{BB962C8B-B14F-4D97-AF65-F5344CB8AC3E}">
        <p14:creationId xmlns:p14="http://schemas.microsoft.com/office/powerpoint/2010/main" val="166255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further improve corner detection, we also introduce a new type of pooling layer called corner pooling. This is based on the observation that we OFTEN cannot detect a corner based on local visual evidence. For example, to detect a top-left corner, we need to look to the right to see if there is a topmost boundary of the object and look down to see if there is a leftmost boundary of the object.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14</a:t>
            </a:fld>
            <a:endParaRPr lang="en-US"/>
          </a:p>
        </p:txBody>
      </p:sp>
    </p:spTree>
    <p:extLst>
      <p:ext uri="{BB962C8B-B14F-4D97-AF65-F5344CB8AC3E}">
        <p14:creationId xmlns:p14="http://schemas.microsoft.com/office/powerpoint/2010/main" val="292613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observation motivates our corner pooling design. It takes two feature maps as input. It max pools all feature vectors to the right in the first feature map, and max pools all feature vectors below in the second feature map. It then adds the two pooled results together.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E86CE-B776-7649-AEE5-7908E2F7525F}" type="slidenum">
              <a:rPr lang="en-US" smtClean="0"/>
              <a:t>15</a:t>
            </a:fld>
            <a:endParaRPr lang="en-US"/>
          </a:p>
        </p:txBody>
      </p:sp>
    </p:spTree>
    <p:extLst>
      <p:ext uri="{BB962C8B-B14F-4D97-AF65-F5344CB8AC3E}">
        <p14:creationId xmlns:p14="http://schemas.microsoft.com/office/powerpoint/2010/main" val="35086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are now ready to describe the complete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It consists of a stacked hourglass network, followed by two prediction branches, one for the top-left corner and the other for the bottom-right corner. In each branch, we apply corner pooling to the features before predicting the corner heatmaps and embedding vectors.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E86CE-B776-7649-AEE5-7908E2F7525F}" type="slidenum">
              <a:rPr lang="en-US" smtClean="0"/>
              <a:t>16</a:t>
            </a:fld>
            <a:endParaRPr lang="en-US"/>
          </a:p>
        </p:txBody>
      </p:sp>
    </p:spTree>
    <p:extLst>
      <p:ext uri="{BB962C8B-B14F-4D97-AF65-F5344CB8AC3E}">
        <p14:creationId xmlns:p14="http://schemas.microsoft.com/office/powerpoint/2010/main" val="126341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evaluate on MS COCO,  one of the most challenging object detection benchmarks.</a:t>
            </a:r>
            <a:endParaRPr lang="en-US" dirty="0"/>
          </a:p>
        </p:txBody>
      </p:sp>
      <p:sp>
        <p:nvSpPr>
          <p:cNvPr id="4" name="Slide Number Placeholder 3"/>
          <p:cNvSpPr>
            <a:spLocks noGrp="1"/>
          </p:cNvSpPr>
          <p:nvPr>
            <p:ph type="sldNum" sz="quarter" idx="5"/>
          </p:nvPr>
        </p:nvSpPr>
        <p:spPr/>
        <p:txBody>
          <a:bodyPr/>
          <a:lstStyle/>
          <a:p>
            <a:fld id="{E86E86CE-B776-7649-AEE5-7908E2F7525F}" type="slidenum">
              <a:rPr lang="en-US" smtClean="0"/>
              <a:t>17</a:t>
            </a:fld>
            <a:endParaRPr lang="en-US"/>
          </a:p>
        </p:txBody>
      </p:sp>
    </p:spTree>
    <p:extLst>
      <p:ext uri="{BB962C8B-B14F-4D97-AF65-F5344CB8AC3E}">
        <p14:creationId xmlns:p14="http://schemas.microsoft.com/office/powerpoint/2010/main" val="65798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 MSCOCO,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achieves a 42.1% AP, outperforming all existing one-stage detectors. It also achieves results highly competitive to the two-stage detectors.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18</a:t>
            </a:fld>
            <a:endParaRPr lang="en-US"/>
          </a:p>
        </p:txBody>
      </p:sp>
    </p:spTree>
    <p:extLst>
      <p:ext uri="{BB962C8B-B14F-4D97-AF65-F5344CB8AC3E}">
        <p14:creationId xmlns:p14="http://schemas.microsoft.com/office/powerpoint/2010/main" val="409734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also evaluate the effectiveness of corner pooling through ablation. We see that adding corner pooling significantly improves the object detection performance. It especially benefits medium and large objects, which is expected because the corners can be further away.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19</a:t>
            </a:fld>
            <a:endParaRPr lang="en-US"/>
          </a:p>
        </p:txBody>
      </p:sp>
    </p:spTree>
    <p:extLst>
      <p:ext uri="{BB962C8B-B14F-4D97-AF65-F5344CB8AC3E}">
        <p14:creationId xmlns:p14="http://schemas.microsoft.com/office/powerpoint/2010/main" val="201968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Object detection is a fundamental task in computer vision. The task is to localize each object as a bounding box with a category label.</a:t>
            </a:r>
            <a:endParaRPr lang="en-US" dirty="0"/>
          </a:p>
        </p:txBody>
      </p:sp>
      <p:sp>
        <p:nvSpPr>
          <p:cNvPr id="4" name="Slide Number Placeholder 3"/>
          <p:cNvSpPr>
            <a:spLocks noGrp="1"/>
          </p:cNvSpPr>
          <p:nvPr>
            <p:ph type="sldNum" sz="quarter" idx="10"/>
          </p:nvPr>
        </p:nvSpPr>
        <p:spPr/>
        <p:txBody>
          <a:bodyPr/>
          <a:lstStyle/>
          <a:p>
            <a:fld id="{E86E86CE-B776-7649-AEE5-7908E2F7525F}" type="slidenum">
              <a:rPr lang="en-US" smtClean="0"/>
              <a:t>2</a:t>
            </a:fld>
            <a:endParaRPr lang="en-US"/>
          </a:p>
        </p:txBody>
      </p:sp>
    </p:spTree>
    <p:extLst>
      <p:ext uri="{BB962C8B-B14F-4D97-AF65-F5344CB8AC3E}">
        <p14:creationId xmlns:p14="http://schemas.microsoft.com/office/powerpoint/2010/main" val="454744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an input image with its two corner heatmaps, one for the top-left corner, and the other for the bottom-right corner. We can see that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is able to accurately localize the corners even the boundaries of the objects are far away from the corner locations.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20</a:t>
            </a:fld>
            <a:endParaRPr lang="en-US"/>
          </a:p>
        </p:txBody>
      </p:sp>
    </p:spTree>
    <p:extLst>
      <p:ext uri="{BB962C8B-B14F-4D97-AF65-F5344CB8AC3E}">
        <p14:creationId xmlns:p14="http://schemas.microsoft.com/office/powerpoint/2010/main" val="127891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additional examples. We see that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is able to successfully pair corners in the presence of multiple instances of the same object category.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21</a:t>
            </a:fld>
            <a:endParaRPr lang="en-US"/>
          </a:p>
        </p:txBody>
      </p:sp>
    </p:spTree>
    <p:extLst>
      <p:ext uri="{BB962C8B-B14F-4D97-AF65-F5344CB8AC3E}">
        <p14:creationId xmlns:p14="http://schemas.microsoft.com/office/powerpoint/2010/main" val="385573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Before concluding my talk, I’d like to mention </a:t>
            </a:r>
            <a:r>
              <a:rPr lang="en-US" sz="1200" b="0" i="0" u="none" strike="noStrike" kern="1200" dirty="0" err="1">
                <a:solidFill>
                  <a:schemeClr val="tx1"/>
                </a:solidFill>
                <a:effectLst/>
                <a:latin typeface="+mn-lt"/>
                <a:ea typeface="+mn-ea"/>
                <a:cs typeface="+mn-cs"/>
              </a:rPr>
              <a:t>DeNet</a:t>
            </a:r>
            <a:r>
              <a:rPr lang="en-US" sz="1200" b="0" i="0" u="none" strike="noStrike" kern="1200" dirty="0">
                <a:solidFill>
                  <a:schemeClr val="tx1"/>
                </a:solidFill>
                <a:effectLst/>
                <a:latin typeface="+mn-lt"/>
                <a:ea typeface="+mn-ea"/>
                <a:cs typeface="+mn-cs"/>
              </a:rPr>
              <a:t> and Point Linking Network, two related works that also perform corner-based object detection. The main difference between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and them is how the grouping is done. </a:t>
            </a:r>
            <a:r>
              <a:rPr lang="en-US" sz="1200" b="0" i="0" u="none" strike="noStrike" kern="1200" dirty="0" err="1">
                <a:solidFill>
                  <a:schemeClr val="tx1"/>
                </a:solidFill>
                <a:effectLst/>
                <a:latin typeface="+mn-lt"/>
                <a:ea typeface="+mn-ea"/>
                <a:cs typeface="+mn-cs"/>
              </a:rPr>
              <a:t>DeNet</a:t>
            </a:r>
            <a:r>
              <a:rPr lang="en-US" sz="1200" b="0" i="0" u="none" strike="noStrike" kern="1200" dirty="0">
                <a:solidFill>
                  <a:schemeClr val="tx1"/>
                </a:solidFill>
                <a:effectLst/>
                <a:latin typeface="+mn-lt"/>
                <a:ea typeface="+mn-ea"/>
                <a:cs typeface="+mn-cs"/>
              </a:rPr>
              <a:t> is a two-stage detector which does the grouping in stage 2 by a classifier, while </a:t>
            </a:r>
            <a:r>
              <a:rPr lang="en-US" sz="1200" b="0" i="0" u="none" strike="noStrike" kern="1200" dirty="0" err="1">
                <a:solidFill>
                  <a:schemeClr val="tx1"/>
                </a:solidFill>
                <a:effectLst/>
                <a:latin typeface="+mn-lt"/>
                <a:ea typeface="+mn-ea"/>
                <a:cs typeface="+mn-cs"/>
              </a:rPr>
              <a:t>CornerNetis</a:t>
            </a:r>
            <a:r>
              <a:rPr lang="en-US" sz="1200" b="0" i="0" u="none" strike="noStrike" kern="1200" dirty="0">
                <a:solidFill>
                  <a:schemeClr val="tx1"/>
                </a:solidFill>
                <a:effectLst/>
                <a:latin typeface="+mn-lt"/>
                <a:ea typeface="+mn-ea"/>
                <a:cs typeface="+mn-cs"/>
              </a:rPr>
              <a:t> a one-stage detector and does the grouping by associative embedding. Point Linking Network performs grouping by predicting pixel locations, while </a:t>
            </a:r>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uses associative embedding.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22</a:t>
            </a:fld>
            <a:endParaRPr lang="en-US"/>
          </a:p>
        </p:txBody>
      </p:sp>
    </p:spTree>
    <p:extLst>
      <p:ext uri="{BB962C8B-B14F-4D97-AF65-F5344CB8AC3E}">
        <p14:creationId xmlns:p14="http://schemas.microsoft.com/office/powerpoint/2010/main" val="229020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conclude, we have introduced a new approach that detects objects as pairs of corners, with corner pooling as one key component. Our approach has achieved state of the art performance among single-stage detectors.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E86CE-B776-7649-AEE5-7908E2F7525F}" type="slidenum">
              <a:rPr lang="en-US" smtClean="0"/>
              <a:t>23</a:t>
            </a:fld>
            <a:endParaRPr lang="en-US"/>
          </a:p>
        </p:txBody>
      </p:sp>
    </p:spTree>
    <p:extLst>
      <p:ext uri="{BB962C8B-B14F-4D97-AF65-F5344CB8AC3E}">
        <p14:creationId xmlns:p14="http://schemas.microsoft.com/office/powerpoint/2010/main" val="206195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more details, please visit our poster or check out our code on </a:t>
            </a:r>
            <a:r>
              <a:rPr lang="en-US" sz="1200" b="0" i="0" u="none" strike="noStrike" kern="1200" dirty="0" err="1">
                <a:solidFill>
                  <a:schemeClr val="tx1"/>
                </a:solidFill>
                <a:effectLst/>
                <a:latin typeface="+mn-lt"/>
                <a:ea typeface="+mn-ea"/>
                <a:cs typeface="+mn-cs"/>
              </a:rPr>
              <a:t>Github</a:t>
            </a:r>
            <a:r>
              <a:rPr lang="en-US" sz="1200" b="0" i="0" u="none" strike="noStrike" kern="1200" dirty="0">
                <a:solidFill>
                  <a:schemeClr val="tx1"/>
                </a:solidFill>
                <a:effectLst/>
                <a:latin typeface="+mn-lt"/>
                <a:ea typeface="+mn-ea"/>
                <a:cs typeface="+mn-cs"/>
              </a:rPr>
              <a:t>. Thank you.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E86CE-B776-7649-AEE5-7908E2F7525F}" type="slidenum">
              <a:rPr lang="en-US" smtClean="0"/>
              <a:t>24</a:t>
            </a:fld>
            <a:endParaRPr lang="en-US"/>
          </a:p>
        </p:txBody>
      </p:sp>
    </p:spTree>
    <p:extLst>
      <p:ext uri="{BB962C8B-B14F-4D97-AF65-F5344CB8AC3E}">
        <p14:creationId xmlns:p14="http://schemas.microsoft.com/office/powerpoint/2010/main" val="250735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Many current object detectors share a two-stage design that consists of two convolutional networks. The first network generates a set of region proposals. The second network classifies each region proposal and outputs a final bounding box.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3</a:t>
            </a:fld>
            <a:endParaRPr lang="en-US"/>
          </a:p>
        </p:txBody>
      </p:sp>
    </p:spTree>
    <p:extLst>
      <p:ext uri="{BB962C8B-B14F-4D97-AF65-F5344CB8AC3E}">
        <p14:creationId xmlns:p14="http://schemas.microsoft.com/office/powerpoint/2010/main" val="163350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 alternative to the two-stage design is to use a single convolutional network that directly outputs a set of bounding boxes. Specifically, at each pixel location, the network chooses from a set of anchor boxes of various sizes and aspect ratios, in addition to assigning a category label.  Because only a single network is evaluated, one-stage detectors can be made much faster than two-stage detectors.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4</a:t>
            </a:fld>
            <a:endParaRPr lang="en-US"/>
          </a:p>
        </p:txBody>
      </p:sp>
    </p:spTree>
    <p:extLst>
      <p:ext uri="{BB962C8B-B14F-4D97-AF65-F5344CB8AC3E}">
        <p14:creationId xmlns:p14="http://schemas.microsoft.com/office/powerpoint/2010/main" val="144712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However, the use of anchor boxes has a couple drawbacks.  First, we typically need a large number of anchor boxes to ensure that at least one of them overlaps sufficiently with the ground truth. This means that during training, only a tiny fraction of anchor boxes are positive examples.  As shown by Lin et al., this imbalance can significantly slow down training. Second, the use of anchor boxes introduces many extra hyperparameters, including what sizes and aspect ratios to include.</a:t>
            </a:r>
            <a:endParaRPr lang="en-US" dirty="0"/>
          </a:p>
        </p:txBody>
      </p:sp>
      <p:sp>
        <p:nvSpPr>
          <p:cNvPr id="4" name="Slide Number Placeholder 3"/>
          <p:cNvSpPr>
            <a:spLocks noGrp="1"/>
          </p:cNvSpPr>
          <p:nvPr>
            <p:ph type="sldNum" sz="quarter" idx="5"/>
          </p:nvPr>
        </p:nvSpPr>
        <p:spPr/>
        <p:txBody>
          <a:bodyPr/>
          <a:lstStyle/>
          <a:p>
            <a:fld id="{E86E86CE-B776-7649-AEE5-7908E2F7525F}" type="slidenum">
              <a:rPr lang="en-US" smtClean="0"/>
              <a:t>5</a:t>
            </a:fld>
            <a:endParaRPr lang="en-US"/>
          </a:p>
        </p:txBody>
      </p:sp>
    </p:spTree>
    <p:extLst>
      <p:ext uri="{BB962C8B-B14F-4D97-AF65-F5344CB8AC3E}">
        <p14:creationId xmlns:p14="http://schemas.microsoft.com/office/powerpoint/2010/main" val="346971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this work, we propose </a:t>
            </a:r>
            <a:r>
              <a:rPr lang="en-US" sz="1200" b="0" i="0" u="none" strike="noStrike" kern="1200" dirty="0" err="1">
                <a:solidFill>
                  <a:schemeClr val="tx1"/>
                </a:solidFill>
                <a:effectLst/>
                <a:latin typeface="+mn-lt"/>
                <a:ea typeface="+mn-ea"/>
                <a:cs typeface="+mn-cs"/>
              </a:rPr>
              <a:t>CornetNet</a:t>
            </a:r>
            <a:r>
              <a:rPr lang="en-US" sz="1200" b="0" i="0" u="none" strike="noStrike" kern="1200" dirty="0">
                <a:solidFill>
                  <a:schemeClr val="tx1"/>
                </a:solidFill>
                <a:effectLst/>
                <a:latin typeface="+mn-lt"/>
                <a:ea typeface="+mn-ea"/>
                <a:cs typeface="+mn-cs"/>
              </a:rPr>
              <a:t>, a new one-stage detector that does away with anchor boxes. We reformulate object detection as detecting and grouping </a:t>
            </a:r>
            <a:r>
              <a:rPr lang="en-US" sz="1200" b="0" i="0" u="none" strike="noStrike" kern="1200" dirty="0" err="1">
                <a:solidFill>
                  <a:schemeClr val="tx1"/>
                </a:solidFill>
                <a:effectLst/>
                <a:latin typeface="+mn-lt"/>
                <a:ea typeface="+mn-ea"/>
                <a:cs typeface="+mn-cs"/>
              </a:rPr>
              <a:t>keypoints</a:t>
            </a:r>
            <a:r>
              <a:rPr lang="en-US" sz="1200" b="0" i="0" u="none" strike="noStrike" kern="1200" dirty="0">
                <a:solidFill>
                  <a:schemeClr val="tx1"/>
                </a:solidFill>
                <a:effectLst/>
                <a:latin typeface="+mn-lt"/>
                <a:ea typeface="+mn-ea"/>
                <a:cs typeface="+mn-cs"/>
              </a:rPr>
              <a:t>. In particular, we detect the top-left corners and bottom-right corners of bounding boxes, and pair them to form individual object instances.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6</a:t>
            </a:fld>
            <a:endParaRPr lang="en-US"/>
          </a:p>
        </p:txBody>
      </p:sp>
    </p:spTree>
    <p:extLst>
      <p:ext uri="{BB962C8B-B14F-4D97-AF65-F5344CB8AC3E}">
        <p14:creationId xmlns:p14="http://schemas.microsoft.com/office/powerpoint/2010/main" val="20919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CornerNet</a:t>
            </a:r>
            <a:r>
              <a:rPr lang="en-US" sz="1200" b="0" i="0" u="none" strike="noStrike" kern="1200" dirty="0">
                <a:solidFill>
                  <a:schemeClr val="tx1"/>
                </a:solidFill>
                <a:effectLst/>
                <a:latin typeface="+mn-lt"/>
                <a:ea typeface="+mn-ea"/>
                <a:cs typeface="+mn-cs"/>
              </a:rPr>
              <a:t> consists of a single convolutional network. At each pixel, we predict if there exists a top-left corner, and if so, its category label. In addition, we predict an embedding vector, which is just a bunch of real numbers that serve to identify the object the corner belongs to. Similarly, at each pixel, we predict if there exists a bottom-right corner, together with its category label and an embedding vector.</a:t>
            </a:r>
          </a:p>
        </p:txBody>
      </p:sp>
      <p:sp>
        <p:nvSpPr>
          <p:cNvPr id="4" name="Slide Number Placeholder 3"/>
          <p:cNvSpPr>
            <a:spLocks noGrp="1"/>
          </p:cNvSpPr>
          <p:nvPr>
            <p:ph type="sldNum" sz="quarter" idx="5"/>
          </p:nvPr>
        </p:nvSpPr>
        <p:spPr/>
        <p:txBody>
          <a:bodyPr/>
          <a:lstStyle/>
          <a:p>
            <a:fld id="{E86E86CE-B776-7649-AEE5-7908E2F7525F}" type="slidenum">
              <a:rPr lang="en-US" smtClean="0"/>
              <a:t>7</a:t>
            </a:fld>
            <a:endParaRPr lang="en-US"/>
          </a:p>
        </p:txBody>
      </p:sp>
    </p:spTree>
    <p:extLst>
      <p:ext uri="{BB962C8B-B14F-4D97-AF65-F5344CB8AC3E}">
        <p14:creationId xmlns:p14="http://schemas.microsoft.com/office/powerpoint/2010/main" val="175342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form bounding boxes, we need to pair each detected top-left corner with a bottom-right corner. To do that we compare the embedding vectors. The network has been trained to predict similar embeddings for the pair of corners that belong to the same object, and different embeddings otherwise. For example, this pair of corners have similar embeddings, so they are grouped to form a bounding box for the person on the right.  Similarly, this pair of corners are grouped to form a bounding box for the person on the left.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8</a:t>
            </a:fld>
            <a:endParaRPr lang="en-US"/>
          </a:p>
        </p:txBody>
      </p:sp>
    </p:spTree>
    <p:extLst>
      <p:ext uri="{BB962C8B-B14F-4D97-AF65-F5344CB8AC3E}">
        <p14:creationId xmlns:p14="http://schemas.microsoft.com/office/powerpoint/2010/main" val="357595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pairing the corners, What matters is only the similarities between embeddings, not the absolute values of each embedding. To train the network to predict such embeddings, we apply a loss to minimize the distances between embeddings from the same object and apply another loss to minimize the similarities between the embeddings from different objects.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6E86CE-B776-7649-AEE5-7908E2F7525F}" type="slidenum">
              <a:rPr lang="en-US" smtClean="0"/>
              <a:t>9</a:t>
            </a:fld>
            <a:endParaRPr lang="en-US"/>
          </a:p>
        </p:txBody>
      </p:sp>
    </p:spTree>
    <p:extLst>
      <p:ext uri="{BB962C8B-B14F-4D97-AF65-F5344CB8AC3E}">
        <p14:creationId xmlns:p14="http://schemas.microsoft.com/office/powerpoint/2010/main" val="380188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F7D1-F6A8-3743-940A-CD2571391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C24EA-87C9-5746-ADD2-AC949A86B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F4B0C-A2E8-9843-AC81-F527FE595421}"/>
              </a:ext>
            </a:extLst>
          </p:cNvPr>
          <p:cNvSpPr>
            <a:spLocks noGrp="1"/>
          </p:cNvSpPr>
          <p:nvPr>
            <p:ph type="dt" sz="half" idx="10"/>
          </p:nvPr>
        </p:nvSpPr>
        <p:spPr/>
        <p:txBody>
          <a:bodyPr/>
          <a:lstStyle/>
          <a:p>
            <a:fld id="{ED7C4F25-E21E-C343-8BCC-6A18279D006B}" type="datetime1">
              <a:rPr lang="en-US" smtClean="0"/>
              <a:t>10/18/18</a:t>
            </a:fld>
            <a:endParaRPr lang="en-US"/>
          </a:p>
        </p:txBody>
      </p:sp>
      <p:sp>
        <p:nvSpPr>
          <p:cNvPr id="5" name="Footer Placeholder 4">
            <a:extLst>
              <a:ext uri="{FF2B5EF4-FFF2-40B4-BE49-F238E27FC236}">
                <a16:creationId xmlns:a16="http://schemas.microsoft.com/office/drawing/2014/main" id="{33EE81E6-0A27-B545-BDDF-97B958C10294}"/>
              </a:ext>
            </a:extLst>
          </p:cNvPr>
          <p:cNvSpPr>
            <a:spLocks noGrp="1"/>
          </p:cNvSpPr>
          <p:nvPr>
            <p:ph type="ftr" sz="quarter" idx="11"/>
          </p:nvPr>
        </p:nvSpPr>
        <p:spPr/>
        <p:txBody>
          <a:bodyPr/>
          <a:lstStyle/>
          <a:p>
            <a:r>
              <a:rPr lang="en-US"/>
              <a:t>ECCV 2018</a:t>
            </a:r>
            <a:endParaRPr lang="en-US" dirty="0"/>
          </a:p>
        </p:txBody>
      </p:sp>
      <p:sp>
        <p:nvSpPr>
          <p:cNvPr id="6" name="Slide Number Placeholder 5">
            <a:extLst>
              <a:ext uri="{FF2B5EF4-FFF2-40B4-BE49-F238E27FC236}">
                <a16:creationId xmlns:a16="http://schemas.microsoft.com/office/drawing/2014/main" id="{FB6C050A-02CE-EA48-9D60-5BE326A9FFB8}"/>
              </a:ext>
            </a:extLst>
          </p:cNvPr>
          <p:cNvSpPr>
            <a:spLocks noGrp="1"/>
          </p:cNvSpPr>
          <p:nvPr>
            <p:ph type="sldNum" sz="quarter" idx="12"/>
          </p:nvPr>
        </p:nvSpPr>
        <p:spPr/>
        <p:txBody>
          <a:bodyPr/>
          <a:lstStyle/>
          <a:p>
            <a:fld id="{51D99B65-77AF-EC4A-BE50-4BA9952F937A}" type="slidenum">
              <a:rPr lang="en-US" smtClean="0"/>
              <a:t>‹#›</a:t>
            </a:fld>
            <a:endParaRPr lang="en-US" dirty="0"/>
          </a:p>
        </p:txBody>
      </p:sp>
    </p:spTree>
    <p:extLst>
      <p:ext uri="{BB962C8B-B14F-4D97-AF65-F5344CB8AC3E}">
        <p14:creationId xmlns:p14="http://schemas.microsoft.com/office/powerpoint/2010/main" val="159476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BFB5-5860-7B4B-B78A-B772E8E1D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33C05F-4037-AC45-A402-E8C9E98828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05CB0-403C-4B49-A349-AE298095E55A}"/>
              </a:ext>
            </a:extLst>
          </p:cNvPr>
          <p:cNvSpPr>
            <a:spLocks noGrp="1"/>
          </p:cNvSpPr>
          <p:nvPr>
            <p:ph type="dt" sz="half" idx="10"/>
          </p:nvPr>
        </p:nvSpPr>
        <p:spPr/>
        <p:txBody>
          <a:bodyPr/>
          <a:lstStyle/>
          <a:p>
            <a:fld id="{359DA1A2-0AC3-574F-8782-20B286731F3E}" type="datetime1">
              <a:rPr lang="en-US" smtClean="0"/>
              <a:t>10/18/18</a:t>
            </a:fld>
            <a:endParaRPr lang="en-US"/>
          </a:p>
        </p:txBody>
      </p:sp>
      <p:sp>
        <p:nvSpPr>
          <p:cNvPr id="5" name="Footer Placeholder 4">
            <a:extLst>
              <a:ext uri="{FF2B5EF4-FFF2-40B4-BE49-F238E27FC236}">
                <a16:creationId xmlns:a16="http://schemas.microsoft.com/office/drawing/2014/main" id="{0A551854-2CB5-854D-ADCA-D4DEDF41965A}"/>
              </a:ext>
            </a:extLst>
          </p:cNvPr>
          <p:cNvSpPr>
            <a:spLocks noGrp="1"/>
          </p:cNvSpPr>
          <p:nvPr>
            <p:ph type="ftr" sz="quarter" idx="11"/>
          </p:nvPr>
        </p:nvSpPr>
        <p:spPr/>
        <p:txBody>
          <a:bodyPr/>
          <a:lstStyle/>
          <a:p>
            <a:r>
              <a:rPr lang="en-US"/>
              <a:t>ECCV 2018</a:t>
            </a:r>
          </a:p>
        </p:txBody>
      </p:sp>
      <p:sp>
        <p:nvSpPr>
          <p:cNvPr id="6" name="Slide Number Placeholder 5">
            <a:extLst>
              <a:ext uri="{FF2B5EF4-FFF2-40B4-BE49-F238E27FC236}">
                <a16:creationId xmlns:a16="http://schemas.microsoft.com/office/drawing/2014/main" id="{2B8674A0-AB3A-CB49-8048-9DF79D780711}"/>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306673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DCC4C-DC57-204B-BB4D-B4E0D5C123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A42B91-68AE-C541-A937-C2FCB69790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FCC75-93CB-464E-86F1-7668C67D30AD}"/>
              </a:ext>
            </a:extLst>
          </p:cNvPr>
          <p:cNvSpPr>
            <a:spLocks noGrp="1"/>
          </p:cNvSpPr>
          <p:nvPr>
            <p:ph type="dt" sz="half" idx="10"/>
          </p:nvPr>
        </p:nvSpPr>
        <p:spPr/>
        <p:txBody>
          <a:bodyPr/>
          <a:lstStyle/>
          <a:p>
            <a:fld id="{41ED4DF4-93BB-2341-B06A-0795E5F5310F}" type="datetime1">
              <a:rPr lang="en-US" smtClean="0"/>
              <a:t>10/18/18</a:t>
            </a:fld>
            <a:endParaRPr lang="en-US"/>
          </a:p>
        </p:txBody>
      </p:sp>
      <p:sp>
        <p:nvSpPr>
          <p:cNvPr id="5" name="Footer Placeholder 4">
            <a:extLst>
              <a:ext uri="{FF2B5EF4-FFF2-40B4-BE49-F238E27FC236}">
                <a16:creationId xmlns:a16="http://schemas.microsoft.com/office/drawing/2014/main" id="{BFA01681-8026-624D-A4E0-1FBD79BB8A25}"/>
              </a:ext>
            </a:extLst>
          </p:cNvPr>
          <p:cNvSpPr>
            <a:spLocks noGrp="1"/>
          </p:cNvSpPr>
          <p:nvPr>
            <p:ph type="ftr" sz="quarter" idx="11"/>
          </p:nvPr>
        </p:nvSpPr>
        <p:spPr/>
        <p:txBody>
          <a:bodyPr/>
          <a:lstStyle/>
          <a:p>
            <a:r>
              <a:rPr lang="en-US"/>
              <a:t>ECCV 2018</a:t>
            </a:r>
          </a:p>
        </p:txBody>
      </p:sp>
      <p:sp>
        <p:nvSpPr>
          <p:cNvPr id="6" name="Slide Number Placeholder 5">
            <a:extLst>
              <a:ext uri="{FF2B5EF4-FFF2-40B4-BE49-F238E27FC236}">
                <a16:creationId xmlns:a16="http://schemas.microsoft.com/office/drawing/2014/main" id="{10D151DD-4A4F-F849-A12E-CEFBF8E2972E}"/>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223045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0D80-E791-494D-B5E7-ABE1415F5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3790B-2917-A84C-AB32-87FF77539A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CF196-5989-9843-BC44-EE2144AE4566}"/>
              </a:ext>
            </a:extLst>
          </p:cNvPr>
          <p:cNvSpPr>
            <a:spLocks noGrp="1"/>
          </p:cNvSpPr>
          <p:nvPr>
            <p:ph type="dt" sz="half" idx="10"/>
          </p:nvPr>
        </p:nvSpPr>
        <p:spPr/>
        <p:txBody>
          <a:bodyPr/>
          <a:lstStyle/>
          <a:p>
            <a:fld id="{946A887C-82B3-8849-AFCB-4FCB7B6644AB}" type="datetime1">
              <a:rPr lang="en-US" smtClean="0"/>
              <a:t>10/18/18</a:t>
            </a:fld>
            <a:endParaRPr lang="en-US"/>
          </a:p>
        </p:txBody>
      </p:sp>
      <p:sp>
        <p:nvSpPr>
          <p:cNvPr id="5" name="Footer Placeholder 4">
            <a:extLst>
              <a:ext uri="{FF2B5EF4-FFF2-40B4-BE49-F238E27FC236}">
                <a16:creationId xmlns:a16="http://schemas.microsoft.com/office/drawing/2014/main" id="{B5085C6F-59B1-0047-A9BE-236A2E7F40E4}"/>
              </a:ext>
            </a:extLst>
          </p:cNvPr>
          <p:cNvSpPr>
            <a:spLocks noGrp="1"/>
          </p:cNvSpPr>
          <p:nvPr>
            <p:ph type="ftr" sz="quarter" idx="11"/>
          </p:nvPr>
        </p:nvSpPr>
        <p:spPr/>
        <p:txBody>
          <a:bodyPr/>
          <a:lstStyle/>
          <a:p>
            <a:r>
              <a:rPr lang="en-US"/>
              <a:t>ECCV 2018</a:t>
            </a:r>
          </a:p>
        </p:txBody>
      </p:sp>
      <p:sp>
        <p:nvSpPr>
          <p:cNvPr id="6" name="Slide Number Placeholder 5">
            <a:extLst>
              <a:ext uri="{FF2B5EF4-FFF2-40B4-BE49-F238E27FC236}">
                <a16:creationId xmlns:a16="http://schemas.microsoft.com/office/drawing/2014/main" id="{DA214D38-43BC-DC48-832F-15B23F3CA115}"/>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240969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FD38-9F37-C24A-AB73-85D941E61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89157-1D73-0343-974D-797BA37352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F67451-43DA-774F-8CBF-614CD950503D}"/>
              </a:ext>
            </a:extLst>
          </p:cNvPr>
          <p:cNvSpPr>
            <a:spLocks noGrp="1"/>
          </p:cNvSpPr>
          <p:nvPr>
            <p:ph type="dt" sz="half" idx="10"/>
          </p:nvPr>
        </p:nvSpPr>
        <p:spPr/>
        <p:txBody>
          <a:bodyPr/>
          <a:lstStyle/>
          <a:p>
            <a:fld id="{F1C34A70-5ADE-6444-B655-D7DA0CC3A06B}" type="datetime1">
              <a:rPr lang="en-US" smtClean="0"/>
              <a:t>10/18/18</a:t>
            </a:fld>
            <a:endParaRPr lang="en-US"/>
          </a:p>
        </p:txBody>
      </p:sp>
      <p:sp>
        <p:nvSpPr>
          <p:cNvPr id="5" name="Footer Placeholder 4">
            <a:extLst>
              <a:ext uri="{FF2B5EF4-FFF2-40B4-BE49-F238E27FC236}">
                <a16:creationId xmlns:a16="http://schemas.microsoft.com/office/drawing/2014/main" id="{F0E44DB7-C42D-584A-8CDC-E9FBEA739844}"/>
              </a:ext>
            </a:extLst>
          </p:cNvPr>
          <p:cNvSpPr>
            <a:spLocks noGrp="1"/>
          </p:cNvSpPr>
          <p:nvPr>
            <p:ph type="ftr" sz="quarter" idx="11"/>
          </p:nvPr>
        </p:nvSpPr>
        <p:spPr/>
        <p:txBody>
          <a:bodyPr/>
          <a:lstStyle/>
          <a:p>
            <a:r>
              <a:rPr lang="en-US"/>
              <a:t>ECCV 2018</a:t>
            </a:r>
          </a:p>
        </p:txBody>
      </p:sp>
      <p:sp>
        <p:nvSpPr>
          <p:cNvPr id="6" name="Slide Number Placeholder 5">
            <a:extLst>
              <a:ext uri="{FF2B5EF4-FFF2-40B4-BE49-F238E27FC236}">
                <a16:creationId xmlns:a16="http://schemas.microsoft.com/office/drawing/2014/main" id="{DAF0466C-7D6B-0447-9A0E-0EA505D96C9B}"/>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31811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AC8C-4BF9-8F41-AC4C-D194B75109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00BFE-7251-0E42-871E-9C6A505AF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35049D-A8ED-B04D-95F3-053C65FA00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47244-5AFA-2C41-81B6-36C2EDF37148}"/>
              </a:ext>
            </a:extLst>
          </p:cNvPr>
          <p:cNvSpPr>
            <a:spLocks noGrp="1"/>
          </p:cNvSpPr>
          <p:nvPr>
            <p:ph type="dt" sz="half" idx="10"/>
          </p:nvPr>
        </p:nvSpPr>
        <p:spPr/>
        <p:txBody>
          <a:bodyPr/>
          <a:lstStyle/>
          <a:p>
            <a:fld id="{DEB206FF-C024-5E44-906F-646F1A024A64}" type="datetime1">
              <a:rPr lang="en-US" smtClean="0"/>
              <a:t>10/18/18</a:t>
            </a:fld>
            <a:endParaRPr lang="en-US"/>
          </a:p>
        </p:txBody>
      </p:sp>
      <p:sp>
        <p:nvSpPr>
          <p:cNvPr id="6" name="Footer Placeholder 5">
            <a:extLst>
              <a:ext uri="{FF2B5EF4-FFF2-40B4-BE49-F238E27FC236}">
                <a16:creationId xmlns:a16="http://schemas.microsoft.com/office/drawing/2014/main" id="{CFA7F530-C6E6-5943-8DBB-AE13E09AF472}"/>
              </a:ext>
            </a:extLst>
          </p:cNvPr>
          <p:cNvSpPr>
            <a:spLocks noGrp="1"/>
          </p:cNvSpPr>
          <p:nvPr>
            <p:ph type="ftr" sz="quarter" idx="11"/>
          </p:nvPr>
        </p:nvSpPr>
        <p:spPr/>
        <p:txBody>
          <a:bodyPr/>
          <a:lstStyle/>
          <a:p>
            <a:r>
              <a:rPr lang="en-US"/>
              <a:t>ECCV 2018</a:t>
            </a:r>
          </a:p>
        </p:txBody>
      </p:sp>
      <p:sp>
        <p:nvSpPr>
          <p:cNvPr id="7" name="Slide Number Placeholder 6">
            <a:extLst>
              <a:ext uri="{FF2B5EF4-FFF2-40B4-BE49-F238E27FC236}">
                <a16:creationId xmlns:a16="http://schemas.microsoft.com/office/drawing/2014/main" id="{9641147F-009D-5446-9AAE-9F85ECB47489}"/>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211634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8702-0128-FC4F-AFEF-637571FC5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457FF-40C0-384D-AECA-708CA1E40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203D7A-DDA7-1340-B39A-32BF249D80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0709A-824E-0840-98F5-432FB8A3F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F9009A-94AE-F945-8FD9-1F6A3B7A79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91C17-80ED-CB4F-AF04-6BE6AA9B3F7E}"/>
              </a:ext>
            </a:extLst>
          </p:cNvPr>
          <p:cNvSpPr>
            <a:spLocks noGrp="1"/>
          </p:cNvSpPr>
          <p:nvPr>
            <p:ph type="dt" sz="half" idx="10"/>
          </p:nvPr>
        </p:nvSpPr>
        <p:spPr/>
        <p:txBody>
          <a:bodyPr/>
          <a:lstStyle/>
          <a:p>
            <a:fld id="{CCED636E-C72F-2D45-A2E7-891621E9D71D}" type="datetime1">
              <a:rPr lang="en-US" smtClean="0"/>
              <a:t>10/18/18</a:t>
            </a:fld>
            <a:endParaRPr lang="en-US"/>
          </a:p>
        </p:txBody>
      </p:sp>
      <p:sp>
        <p:nvSpPr>
          <p:cNvPr id="8" name="Footer Placeholder 7">
            <a:extLst>
              <a:ext uri="{FF2B5EF4-FFF2-40B4-BE49-F238E27FC236}">
                <a16:creationId xmlns:a16="http://schemas.microsoft.com/office/drawing/2014/main" id="{33CB9FA7-E66A-BE4B-9632-866E552DEBC7}"/>
              </a:ext>
            </a:extLst>
          </p:cNvPr>
          <p:cNvSpPr>
            <a:spLocks noGrp="1"/>
          </p:cNvSpPr>
          <p:nvPr>
            <p:ph type="ftr" sz="quarter" idx="11"/>
          </p:nvPr>
        </p:nvSpPr>
        <p:spPr/>
        <p:txBody>
          <a:bodyPr/>
          <a:lstStyle/>
          <a:p>
            <a:r>
              <a:rPr lang="en-US"/>
              <a:t>ECCV 2018</a:t>
            </a:r>
          </a:p>
        </p:txBody>
      </p:sp>
      <p:sp>
        <p:nvSpPr>
          <p:cNvPr id="9" name="Slide Number Placeholder 8">
            <a:extLst>
              <a:ext uri="{FF2B5EF4-FFF2-40B4-BE49-F238E27FC236}">
                <a16:creationId xmlns:a16="http://schemas.microsoft.com/office/drawing/2014/main" id="{32AE78A5-A2A3-D74D-9B3D-CD1DFD2DD59A}"/>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333180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2633-5D81-0241-8798-4FE0D54C92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1D1C07-D4FE-AD48-A110-CA62789C044F}"/>
              </a:ext>
            </a:extLst>
          </p:cNvPr>
          <p:cNvSpPr>
            <a:spLocks noGrp="1"/>
          </p:cNvSpPr>
          <p:nvPr>
            <p:ph type="dt" sz="half" idx="10"/>
          </p:nvPr>
        </p:nvSpPr>
        <p:spPr/>
        <p:txBody>
          <a:bodyPr/>
          <a:lstStyle/>
          <a:p>
            <a:fld id="{A56E0CF0-ADBF-F746-A12B-939C8C2C316A}" type="datetime1">
              <a:rPr lang="en-US" smtClean="0"/>
              <a:t>10/18/18</a:t>
            </a:fld>
            <a:endParaRPr lang="en-US"/>
          </a:p>
        </p:txBody>
      </p:sp>
      <p:sp>
        <p:nvSpPr>
          <p:cNvPr id="4" name="Footer Placeholder 3">
            <a:extLst>
              <a:ext uri="{FF2B5EF4-FFF2-40B4-BE49-F238E27FC236}">
                <a16:creationId xmlns:a16="http://schemas.microsoft.com/office/drawing/2014/main" id="{A9B48EBA-F04A-7140-BC99-BB8ABD009AB4}"/>
              </a:ext>
            </a:extLst>
          </p:cNvPr>
          <p:cNvSpPr>
            <a:spLocks noGrp="1"/>
          </p:cNvSpPr>
          <p:nvPr>
            <p:ph type="ftr" sz="quarter" idx="11"/>
          </p:nvPr>
        </p:nvSpPr>
        <p:spPr/>
        <p:txBody>
          <a:bodyPr/>
          <a:lstStyle/>
          <a:p>
            <a:r>
              <a:rPr lang="en-US"/>
              <a:t>ECCV 2018</a:t>
            </a:r>
          </a:p>
        </p:txBody>
      </p:sp>
      <p:sp>
        <p:nvSpPr>
          <p:cNvPr id="5" name="Slide Number Placeholder 4">
            <a:extLst>
              <a:ext uri="{FF2B5EF4-FFF2-40B4-BE49-F238E27FC236}">
                <a16:creationId xmlns:a16="http://schemas.microsoft.com/office/drawing/2014/main" id="{F1F21086-9795-8E47-AFF8-B3D9629BA1E7}"/>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190790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B0963-ACFC-6A4A-9E51-747EB2D8960E}"/>
              </a:ext>
            </a:extLst>
          </p:cNvPr>
          <p:cNvSpPr>
            <a:spLocks noGrp="1"/>
          </p:cNvSpPr>
          <p:nvPr>
            <p:ph type="dt" sz="half" idx="10"/>
          </p:nvPr>
        </p:nvSpPr>
        <p:spPr/>
        <p:txBody>
          <a:bodyPr/>
          <a:lstStyle/>
          <a:p>
            <a:fld id="{7926F213-29DF-8649-B0A5-535432957DA1}" type="datetime1">
              <a:rPr lang="en-US" smtClean="0"/>
              <a:t>10/18/18</a:t>
            </a:fld>
            <a:endParaRPr lang="en-US"/>
          </a:p>
        </p:txBody>
      </p:sp>
      <p:sp>
        <p:nvSpPr>
          <p:cNvPr id="3" name="Footer Placeholder 2">
            <a:extLst>
              <a:ext uri="{FF2B5EF4-FFF2-40B4-BE49-F238E27FC236}">
                <a16:creationId xmlns:a16="http://schemas.microsoft.com/office/drawing/2014/main" id="{356F43E8-13A6-5943-B40C-61E6BDFFB7CC}"/>
              </a:ext>
            </a:extLst>
          </p:cNvPr>
          <p:cNvSpPr>
            <a:spLocks noGrp="1"/>
          </p:cNvSpPr>
          <p:nvPr>
            <p:ph type="ftr" sz="quarter" idx="11"/>
          </p:nvPr>
        </p:nvSpPr>
        <p:spPr/>
        <p:txBody>
          <a:bodyPr/>
          <a:lstStyle/>
          <a:p>
            <a:r>
              <a:rPr lang="en-US"/>
              <a:t>ECCV 2018</a:t>
            </a:r>
            <a:endParaRPr lang="en-US" dirty="0"/>
          </a:p>
        </p:txBody>
      </p:sp>
      <p:sp>
        <p:nvSpPr>
          <p:cNvPr id="4" name="Slide Number Placeholder 3">
            <a:extLst>
              <a:ext uri="{FF2B5EF4-FFF2-40B4-BE49-F238E27FC236}">
                <a16:creationId xmlns:a16="http://schemas.microsoft.com/office/drawing/2014/main" id="{37AFBEE7-E276-1C4C-9BA2-EDED41EAF015}"/>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319108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CB76-2BFE-0141-8AA7-D50A9692F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98E04-B1AD-164B-B999-4D61E2D33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B29524-B888-244F-ABFC-6ADF56F7C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23130-E0B3-B342-B306-C62729E562A9}"/>
              </a:ext>
            </a:extLst>
          </p:cNvPr>
          <p:cNvSpPr>
            <a:spLocks noGrp="1"/>
          </p:cNvSpPr>
          <p:nvPr>
            <p:ph type="dt" sz="half" idx="10"/>
          </p:nvPr>
        </p:nvSpPr>
        <p:spPr/>
        <p:txBody>
          <a:bodyPr/>
          <a:lstStyle/>
          <a:p>
            <a:fld id="{9F410E6B-CE47-1D48-9864-B60B09A41B29}" type="datetime1">
              <a:rPr lang="en-US" smtClean="0"/>
              <a:t>10/18/18</a:t>
            </a:fld>
            <a:endParaRPr lang="en-US"/>
          </a:p>
        </p:txBody>
      </p:sp>
      <p:sp>
        <p:nvSpPr>
          <p:cNvPr id="6" name="Footer Placeholder 5">
            <a:extLst>
              <a:ext uri="{FF2B5EF4-FFF2-40B4-BE49-F238E27FC236}">
                <a16:creationId xmlns:a16="http://schemas.microsoft.com/office/drawing/2014/main" id="{E617A514-C8E8-9349-AB54-72683FDBB621}"/>
              </a:ext>
            </a:extLst>
          </p:cNvPr>
          <p:cNvSpPr>
            <a:spLocks noGrp="1"/>
          </p:cNvSpPr>
          <p:nvPr>
            <p:ph type="ftr" sz="quarter" idx="11"/>
          </p:nvPr>
        </p:nvSpPr>
        <p:spPr/>
        <p:txBody>
          <a:bodyPr/>
          <a:lstStyle/>
          <a:p>
            <a:r>
              <a:rPr lang="en-US"/>
              <a:t>ECCV 2018</a:t>
            </a:r>
          </a:p>
        </p:txBody>
      </p:sp>
      <p:sp>
        <p:nvSpPr>
          <p:cNvPr id="7" name="Slide Number Placeholder 6">
            <a:extLst>
              <a:ext uri="{FF2B5EF4-FFF2-40B4-BE49-F238E27FC236}">
                <a16:creationId xmlns:a16="http://schemas.microsoft.com/office/drawing/2014/main" id="{2BFDE348-68CE-C44F-A661-D08012D923F1}"/>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209360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3621-9E09-7B4B-9359-654DA8320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E05CC-CDA8-CD40-A5B0-713748709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B24E72-D39B-D545-90A1-B910F2F51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7C2CBC-3FF7-BF44-BD9D-CFBF968C7F87}"/>
              </a:ext>
            </a:extLst>
          </p:cNvPr>
          <p:cNvSpPr>
            <a:spLocks noGrp="1"/>
          </p:cNvSpPr>
          <p:nvPr>
            <p:ph type="dt" sz="half" idx="10"/>
          </p:nvPr>
        </p:nvSpPr>
        <p:spPr/>
        <p:txBody>
          <a:bodyPr/>
          <a:lstStyle/>
          <a:p>
            <a:fld id="{0C0F9E7F-8C7F-4B4A-A9EC-E00D0639BB75}" type="datetime1">
              <a:rPr lang="en-US" smtClean="0"/>
              <a:t>10/18/18</a:t>
            </a:fld>
            <a:endParaRPr lang="en-US"/>
          </a:p>
        </p:txBody>
      </p:sp>
      <p:sp>
        <p:nvSpPr>
          <p:cNvPr id="6" name="Footer Placeholder 5">
            <a:extLst>
              <a:ext uri="{FF2B5EF4-FFF2-40B4-BE49-F238E27FC236}">
                <a16:creationId xmlns:a16="http://schemas.microsoft.com/office/drawing/2014/main" id="{D826B96F-EFB0-FC4E-9F22-0C3F58A53EE7}"/>
              </a:ext>
            </a:extLst>
          </p:cNvPr>
          <p:cNvSpPr>
            <a:spLocks noGrp="1"/>
          </p:cNvSpPr>
          <p:nvPr>
            <p:ph type="ftr" sz="quarter" idx="11"/>
          </p:nvPr>
        </p:nvSpPr>
        <p:spPr/>
        <p:txBody>
          <a:bodyPr/>
          <a:lstStyle/>
          <a:p>
            <a:r>
              <a:rPr lang="en-US"/>
              <a:t>ECCV 2018</a:t>
            </a:r>
          </a:p>
        </p:txBody>
      </p:sp>
      <p:sp>
        <p:nvSpPr>
          <p:cNvPr id="7" name="Slide Number Placeholder 6">
            <a:extLst>
              <a:ext uri="{FF2B5EF4-FFF2-40B4-BE49-F238E27FC236}">
                <a16:creationId xmlns:a16="http://schemas.microsoft.com/office/drawing/2014/main" id="{836C053F-5B7E-BB4E-A6C0-88D3DC52C7F3}"/>
              </a:ext>
            </a:extLst>
          </p:cNvPr>
          <p:cNvSpPr>
            <a:spLocks noGrp="1"/>
          </p:cNvSpPr>
          <p:nvPr>
            <p:ph type="sldNum" sz="quarter" idx="12"/>
          </p:nvPr>
        </p:nvSpPr>
        <p:spPr/>
        <p:txBody>
          <a:bodyPr/>
          <a:lstStyle/>
          <a:p>
            <a:fld id="{51D99B65-77AF-EC4A-BE50-4BA9952F937A}" type="slidenum">
              <a:rPr lang="en-US" smtClean="0"/>
              <a:t>‹#›</a:t>
            </a:fld>
            <a:endParaRPr lang="en-US"/>
          </a:p>
        </p:txBody>
      </p:sp>
    </p:spTree>
    <p:extLst>
      <p:ext uri="{BB962C8B-B14F-4D97-AF65-F5344CB8AC3E}">
        <p14:creationId xmlns:p14="http://schemas.microsoft.com/office/powerpoint/2010/main" val="271941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AD04-5299-2F4F-A297-C03E6D3BF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98C9FD-876C-9A48-9CC9-442517EA6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9A2C1-B6FB-024F-9CCA-B136E1704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AFBE3-E4DE-684F-9C87-B0D840D9C37C}" type="datetime1">
              <a:rPr lang="en-US" smtClean="0"/>
              <a:t>10/18/18</a:t>
            </a:fld>
            <a:endParaRPr lang="en-US" dirty="0"/>
          </a:p>
        </p:txBody>
      </p:sp>
      <p:sp>
        <p:nvSpPr>
          <p:cNvPr id="5" name="Footer Placeholder 4">
            <a:extLst>
              <a:ext uri="{FF2B5EF4-FFF2-40B4-BE49-F238E27FC236}">
                <a16:creationId xmlns:a16="http://schemas.microsoft.com/office/drawing/2014/main" id="{AE1A4F40-56C8-094F-9073-7874B6A0A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ECCV 2018</a:t>
            </a:r>
            <a:endParaRPr lang="en-US" dirty="0"/>
          </a:p>
        </p:txBody>
      </p:sp>
      <p:sp>
        <p:nvSpPr>
          <p:cNvPr id="6" name="Slide Number Placeholder 5">
            <a:extLst>
              <a:ext uri="{FF2B5EF4-FFF2-40B4-BE49-F238E27FC236}">
                <a16:creationId xmlns:a16="http://schemas.microsoft.com/office/drawing/2014/main" id="{B332EBF6-2C98-4143-AF2E-F4E30E98A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9B65-77AF-EC4A-BE50-4BA9952F937A}" type="slidenum">
              <a:rPr lang="en-US" smtClean="0"/>
              <a:t>‹#›</a:t>
            </a:fld>
            <a:endParaRPr lang="en-US" dirty="0"/>
          </a:p>
        </p:txBody>
      </p:sp>
    </p:spTree>
    <p:extLst>
      <p:ext uri="{BB962C8B-B14F-4D97-AF65-F5344CB8AC3E}">
        <p14:creationId xmlns:p14="http://schemas.microsoft.com/office/powerpoint/2010/main" val="203476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9B7E-6F2E-924D-A478-577B8918B002}"/>
              </a:ext>
            </a:extLst>
          </p:cNvPr>
          <p:cNvSpPr>
            <a:spLocks noGrp="1"/>
          </p:cNvSpPr>
          <p:nvPr>
            <p:ph type="ctrTitle"/>
          </p:nvPr>
        </p:nvSpPr>
        <p:spPr>
          <a:xfrm>
            <a:off x="0" y="1122363"/>
            <a:ext cx="12192000" cy="2387600"/>
          </a:xfrm>
        </p:spPr>
        <p:txBody>
          <a:bodyPr>
            <a:normAutofit/>
          </a:bodyPr>
          <a:lstStyle/>
          <a:p>
            <a:r>
              <a:rPr lang="en-US" b="1" dirty="0" err="1"/>
              <a:t>CornerNet</a:t>
            </a:r>
            <a:r>
              <a:rPr lang="en-US" b="1" dirty="0"/>
              <a:t>: Detecting Objects as </a:t>
            </a:r>
            <a:br>
              <a:rPr lang="en-US" b="1" dirty="0"/>
            </a:br>
            <a:r>
              <a:rPr lang="en-US" b="1" dirty="0"/>
              <a:t>Paired </a:t>
            </a:r>
            <a:r>
              <a:rPr lang="en-US" b="1" dirty="0" err="1"/>
              <a:t>Keypoints</a:t>
            </a:r>
            <a:r>
              <a:rPr lang="en-US" b="1" dirty="0"/>
              <a:t>	</a:t>
            </a:r>
          </a:p>
        </p:txBody>
      </p:sp>
      <p:sp>
        <p:nvSpPr>
          <p:cNvPr id="3" name="Subtitle 2">
            <a:extLst>
              <a:ext uri="{FF2B5EF4-FFF2-40B4-BE49-F238E27FC236}">
                <a16:creationId xmlns:a16="http://schemas.microsoft.com/office/drawing/2014/main" id="{1C925640-A441-BD49-9FA2-00F4D5EF109D}"/>
              </a:ext>
            </a:extLst>
          </p:cNvPr>
          <p:cNvSpPr>
            <a:spLocks noGrp="1"/>
          </p:cNvSpPr>
          <p:nvPr>
            <p:ph type="subTitle" idx="1"/>
          </p:nvPr>
        </p:nvSpPr>
        <p:spPr>
          <a:xfrm>
            <a:off x="1524000" y="3602038"/>
            <a:ext cx="9144000" cy="1655762"/>
          </a:xfrm>
        </p:spPr>
        <p:txBody>
          <a:bodyPr>
            <a:normAutofit/>
          </a:bodyPr>
          <a:lstStyle/>
          <a:p>
            <a:r>
              <a:rPr lang="en-US" altLang="zh-TW" dirty="0"/>
              <a:t>Hei</a:t>
            </a:r>
            <a:r>
              <a:rPr lang="zh-TW" altLang="en-US" dirty="0"/>
              <a:t> </a:t>
            </a:r>
            <a:r>
              <a:rPr lang="en-US" altLang="zh-TW" dirty="0"/>
              <a:t>Law</a:t>
            </a:r>
            <a:r>
              <a:rPr lang="en-US" altLang="zh-TW" baseline="30000" dirty="0"/>
              <a:t>1,2</a:t>
            </a:r>
            <a:r>
              <a:rPr lang="en-US" altLang="zh-TW" dirty="0"/>
              <a:t>	Jia Deng</a:t>
            </a:r>
            <a:r>
              <a:rPr lang="en-US" altLang="zh-TW" baseline="30000" dirty="0"/>
              <a:t>1,2</a:t>
            </a:r>
            <a:endParaRPr lang="en-US" altLang="zh-TW" dirty="0"/>
          </a:p>
          <a:p>
            <a:r>
              <a:rPr lang="en-US" altLang="zh-TW" dirty="0"/>
              <a:t>Princeton University</a:t>
            </a:r>
            <a:r>
              <a:rPr lang="en-US" altLang="zh-TW" baseline="30000" dirty="0"/>
              <a:t>1</a:t>
            </a:r>
            <a:r>
              <a:rPr lang="en-US" altLang="zh-TW" dirty="0"/>
              <a:t>, *University</a:t>
            </a:r>
            <a:r>
              <a:rPr lang="zh-TW" altLang="en-US" dirty="0"/>
              <a:t> </a:t>
            </a:r>
            <a:r>
              <a:rPr lang="en-US" altLang="zh-TW" dirty="0"/>
              <a:t>of</a:t>
            </a:r>
            <a:r>
              <a:rPr lang="zh-TW" altLang="en-US" dirty="0"/>
              <a:t> </a:t>
            </a:r>
            <a:r>
              <a:rPr lang="en-US" altLang="zh-TW" dirty="0"/>
              <a:t>Michigan</a:t>
            </a:r>
            <a:r>
              <a:rPr lang="en-US" altLang="zh-TW" baseline="30000" dirty="0"/>
              <a:t>2</a:t>
            </a:r>
            <a:endParaRPr lang="en-US" dirty="0"/>
          </a:p>
        </p:txBody>
      </p:sp>
      <p:pic>
        <p:nvPicPr>
          <p:cNvPr id="6" name="Picture 5">
            <a:extLst>
              <a:ext uri="{FF2B5EF4-FFF2-40B4-BE49-F238E27FC236}">
                <a16:creationId xmlns:a16="http://schemas.microsoft.com/office/drawing/2014/main" id="{E34BED47-443E-264F-9E67-35B5AB3252D1}"/>
              </a:ext>
            </a:extLst>
          </p:cNvPr>
          <p:cNvPicPr>
            <a:picLocks noChangeAspect="1"/>
          </p:cNvPicPr>
          <p:nvPr/>
        </p:nvPicPr>
        <p:blipFill>
          <a:blip r:embed="rId3"/>
          <a:stretch>
            <a:fillRect/>
          </a:stretch>
        </p:blipFill>
        <p:spPr>
          <a:xfrm>
            <a:off x="4644113" y="4752819"/>
            <a:ext cx="887243" cy="1194111"/>
          </a:xfrm>
          <a:prstGeom prst="rect">
            <a:avLst/>
          </a:prstGeom>
        </p:spPr>
      </p:pic>
      <p:sp>
        <p:nvSpPr>
          <p:cNvPr id="7" name="TextBox 6">
            <a:extLst>
              <a:ext uri="{FF2B5EF4-FFF2-40B4-BE49-F238E27FC236}">
                <a16:creationId xmlns:a16="http://schemas.microsoft.com/office/drawing/2014/main" id="{F0A7E1AF-DF41-504D-995E-AFE37FE3C749}"/>
              </a:ext>
            </a:extLst>
          </p:cNvPr>
          <p:cNvSpPr txBox="1"/>
          <p:nvPr/>
        </p:nvSpPr>
        <p:spPr>
          <a:xfrm>
            <a:off x="3931653" y="6039248"/>
            <a:ext cx="4328693" cy="369332"/>
          </a:xfrm>
          <a:prstGeom prst="rect">
            <a:avLst/>
          </a:prstGeom>
          <a:noFill/>
        </p:spPr>
        <p:txBody>
          <a:bodyPr wrap="square" rtlCol="0">
            <a:spAutoFit/>
          </a:bodyPr>
          <a:lstStyle/>
          <a:p>
            <a:pPr algn="ctr"/>
            <a:r>
              <a:rPr lang="en-US" dirty="0"/>
              <a:t>*Work done at the University of Michigan</a:t>
            </a:r>
          </a:p>
        </p:txBody>
      </p:sp>
      <p:pic>
        <p:nvPicPr>
          <p:cNvPr id="5" name="Picture 4">
            <a:extLst>
              <a:ext uri="{FF2B5EF4-FFF2-40B4-BE49-F238E27FC236}">
                <a16:creationId xmlns:a16="http://schemas.microsoft.com/office/drawing/2014/main" id="{24206A13-C003-3748-A29F-199F4167D283}"/>
              </a:ext>
            </a:extLst>
          </p:cNvPr>
          <p:cNvPicPr>
            <a:picLocks noChangeAspect="1"/>
          </p:cNvPicPr>
          <p:nvPr/>
        </p:nvPicPr>
        <p:blipFill>
          <a:blip r:embed="rId4"/>
          <a:stretch>
            <a:fillRect/>
          </a:stretch>
        </p:blipFill>
        <p:spPr>
          <a:xfrm>
            <a:off x="6095999" y="4638674"/>
            <a:ext cx="1422400" cy="1422400"/>
          </a:xfrm>
          <a:prstGeom prst="rect">
            <a:avLst/>
          </a:prstGeom>
        </p:spPr>
      </p:pic>
    </p:spTree>
    <p:extLst>
      <p:ext uri="{BB962C8B-B14F-4D97-AF65-F5344CB8AC3E}">
        <p14:creationId xmlns:p14="http://schemas.microsoft.com/office/powerpoint/2010/main" val="73974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2844-9D4E-384C-AAF6-1775DA6874E9}"/>
              </a:ext>
            </a:extLst>
          </p:cNvPr>
          <p:cNvSpPr>
            <a:spLocks noGrp="1"/>
          </p:cNvSpPr>
          <p:nvPr>
            <p:ph type="title"/>
          </p:nvPr>
        </p:nvSpPr>
        <p:spPr/>
        <p:txBody>
          <a:bodyPr/>
          <a:lstStyle/>
          <a:p>
            <a:r>
              <a:rPr lang="en-US" altLang="zh-TW" dirty="0"/>
              <a:t>Associative</a:t>
            </a:r>
            <a:r>
              <a:rPr lang="zh-TW" altLang="en-US" dirty="0"/>
              <a:t> </a:t>
            </a:r>
            <a:r>
              <a:rPr lang="en-US" altLang="zh-TW" dirty="0"/>
              <a:t>Embedding</a:t>
            </a:r>
            <a:r>
              <a:rPr lang="zh-TW" altLang="en-US" dirty="0"/>
              <a:t> </a:t>
            </a:r>
            <a:r>
              <a:rPr lang="en-US" altLang="zh-TW" dirty="0"/>
              <a:t>[Newell</a:t>
            </a:r>
            <a:r>
              <a:rPr lang="zh-TW" altLang="en-US" dirty="0"/>
              <a:t> </a:t>
            </a:r>
            <a:r>
              <a:rPr lang="en-US" altLang="zh-TW" dirty="0"/>
              <a:t>et</a:t>
            </a:r>
            <a:r>
              <a:rPr lang="zh-TW" altLang="en-US" dirty="0"/>
              <a:t> </a:t>
            </a:r>
            <a:r>
              <a:rPr lang="en-US" altLang="zh-TW" dirty="0"/>
              <a:t>al.</a:t>
            </a:r>
            <a:r>
              <a:rPr lang="zh-TW" altLang="en-US" dirty="0"/>
              <a:t> </a:t>
            </a:r>
            <a:r>
              <a:rPr lang="en-US" altLang="zh-TW" dirty="0"/>
              <a:t>NIPS’17]</a:t>
            </a:r>
            <a:endParaRPr lang="en-US" dirty="0"/>
          </a:p>
        </p:txBody>
      </p:sp>
      <p:pic>
        <p:nvPicPr>
          <p:cNvPr id="4" name="Picture 3">
            <a:extLst>
              <a:ext uri="{FF2B5EF4-FFF2-40B4-BE49-F238E27FC236}">
                <a16:creationId xmlns:a16="http://schemas.microsoft.com/office/drawing/2014/main" id="{19DDD108-0E7E-6244-987E-15C28A5B46FC}"/>
              </a:ext>
            </a:extLst>
          </p:cNvPr>
          <p:cNvPicPr>
            <a:picLocks noChangeAspect="1"/>
          </p:cNvPicPr>
          <p:nvPr/>
        </p:nvPicPr>
        <p:blipFill>
          <a:blip r:embed="rId3"/>
          <a:stretch>
            <a:fillRect/>
          </a:stretch>
        </p:blipFill>
        <p:spPr>
          <a:xfrm>
            <a:off x="3109112" y="1690688"/>
            <a:ext cx="5973776" cy="4480334"/>
          </a:xfrm>
          <a:prstGeom prst="rect">
            <a:avLst/>
          </a:prstGeom>
          <a:ln>
            <a:noFill/>
          </a:ln>
          <a:effectLst>
            <a:outerShdw blurRad="292100" dist="139700" dir="2700000" algn="tl" rotWithShape="0">
              <a:srgbClr val="333333">
                <a:alpha val="65000"/>
              </a:srgbClr>
            </a:outerShdw>
          </a:effectLst>
        </p:spPr>
      </p:pic>
      <p:grpSp>
        <p:nvGrpSpPr>
          <p:cNvPr id="120" name="Group 119">
            <a:extLst>
              <a:ext uri="{FF2B5EF4-FFF2-40B4-BE49-F238E27FC236}">
                <a16:creationId xmlns:a16="http://schemas.microsoft.com/office/drawing/2014/main" id="{FBBAC889-4506-B146-A35C-C6EF7D996E0E}"/>
              </a:ext>
            </a:extLst>
          </p:cNvPr>
          <p:cNvGrpSpPr/>
          <p:nvPr/>
        </p:nvGrpSpPr>
        <p:grpSpPr>
          <a:xfrm>
            <a:off x="7628103" y="3496754"/>
            <a:ext cx="616226" cy="2380770"/>
            <a:chOff x="7628103" y="3496754"/>
            <a:chExt cx="616226" cy="2380770"/>
          </a:xfrm>
        </p:grpSpPr>
        <p:cxnSp>
          <p:nvCxnSpPr>
            <p:cNvPr id="36" name="Straight Connector 35">
              <a:extLst>
                <a:ext uri="{FF2B5EF4-FFF2-40B4-BE49-F238E27FC236}">
                  <a16:creationId xmlns:a16="http://schemas.microsoft.com/office/drawing/2014/main" id="{6C7911E4-730B-F146-9FE2-3CDDE1800F87}"/>
                </a:ext>
              </a:extLst>
            </p:cNvPr>
            <p:cNvCxnSpPr/>
            <p:nvPr/>
          </p:nvCxnSpPr>
          <p:spPr>
            <a:xfrm flipH="1">
              <a:off x="8164816" y="3508513"/>
              <a:ext cx="79513" cy="61622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479617-AD46-744B-83B1-8EE8DC547C5E}"/>
                </a:ext>
              </a:extLst>
            </p:cNvPr>
            <p:cNvCxnSpPr/>
            <p:nvPr/>
          </p:nvCxnSpPr>
          <p:spPr>
            <a:xfrm flipH="1">
              <a:off x="7737434" y="4124739"/>
              <a:ext cx="427382" cy="1490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AE8C79-BEB4-0D4A-A403-73ABA79C6465}"/>
                </a:ext>
              </a:extLst>
            </p:cNvPr>
            <p:cNvCxnSpPr/>
            <p:nvPr/>
          </p:nvCxnSpPr>
          <p:spPr>
            <a:xfrm flipH="1">
              <a:off x="7856703" y="3508513"/>
              <a:ext cx="38762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0EBF6B-435C-B744-9663-CF066F2A2A19}"/>
                </a:ext>
              </a:extLst>
            </p:cNvPr>
            <p:cNvCxnSpPr/>
            <p:nvPr/>
          </p:nvCxnSpPr>
          <p:spPr>
            <a:xfrm>
              <a:off x="7866642" y="3508513"/>
              <a:ext cx="0" cy="3627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2199E9-D428-6545-9CDB-66E9ED80DA4A}"/>
                </a:ext>
              </a:extLst>
            </p:cNvPr>
            <p:cNvCxnSpPr/>
            <p:nvPr/>
          </p:nvCxnSpPr>
          <p:spPr>
            <a:xfrm flipH="1">
              <a:off x="7628103" y="3871291"/>
              <a:ext cx="228600" cy="1140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AC7B17-CCCE-B74B-B34B-3541624DCF93}"/>
                </a:ext>
              </a:extLst>
            </p:cNvPr>
            <p:cNvCxnSpPr/>
            <p:nvPr/>
          </p:nvCxnSpPr>
          <p:spPr>
            <a:xfrm flipH="1">
              <a:off x="8050516" y="3508513"/>
              <a:ext cx="193813" cy="9138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09FEDC-D859-2641-B8D3-83C7F2E12543}"/>
                </a:ext>
              </a:extLst>
            </p:cNvPr>
            <p:cNvCxnSpPr/>
            <p:nvPr/>
          </p:nvCxnSpPr>
          <p:spPr>
            <a:xfrm flipH="1">
              <a:off x="7657921" y="4422324"/>
              <a:ext cx="392595" cy="58699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09352E7-77E5-104E-95C1-2E4BDF9EB3EF}"/>
                </a:ext>
              </a:extLst>
            </p:cNvPr>
            <p:cNvCxnSpPr>
              <a:cxnSpLocks/>
            </p:cNvCxnSpPr>
            <p:nvPr/>
          </p:nvCxnSpPr>
          <p:spPr>
            <a:xfrm>
              <a:off x="7657921" y="5009322"/>
              <a:ext cx="79513" cy="86820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EAE4CEF-F0C7-2B47-857A-BCA04B10CDB9}"/>
                </a:ext>
              </a:extLst>
            </p:cNvPr>
            <p:cNvCxnSpPr/>
            <p:nvPr/>
          </p:nvCxnSpPr>
          <p:spPr>
            <a:xfrm>
              <a:off x="7866642" y="3496754"/>
              <a:ext cx="84483" cy="92382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FC632B-E788-9843-928B-4039EBBCC6CE}"/>
                </a:ext>
              </a:extLst>
            </p:cNvPr>
            <p:cNvCxnSpPr>
              <a:cxnSpLocks/>
            </p:cNvCxnSpPr>
            <p:nvPr/>
          </p:nvCxnSpPr>
          <p:spPr>
            <a:xfrm>
              <a:off x="7961064" y="4413268"/>
              <a:ext cx="124239" cy="71499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7079DA7-69FA-B145-9428-367312C90A4F}"/>
                </a:ext>
              </a:extLst>
            </p:cNvPr>
            <p:cNvCxnSpPr>
              <a:cxnSpLocks/>
            </p:cNvCxnSpPr>
            <p:nvPr/>
          </p:nvCxnSpPr>
          <p:spPr>
            <a:xfrm>
              <a:off x="8085303" y="5128261"/>
              <a:ext cx="119269" cy="74926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AC396EE0-5834-F440-B2D4-CDC40D0C503C}"/>
              </a:ext>
            </a:extLst>
          </p:cNvPr>
          <p:cNvGrpSpPr/>
          <p:nvPr/>
        </p:nvGrpSpPr>
        <p:grpSpPr>
          <a:xfrm>
            <a:off x="3215130" y="3180523"/>
            <a:ext cx="1808921" cy="2295938"/>
            <a:chOff x="3215130" y="3180523"/>
            <a:chExt cx="1808921" cy="2295938"/>
          </a:xfrm>
        </p:grpSpPr>
        <p:cxnSp>
          <p:nvCxnSpPr>
            <p:cNvPr id="6" name="Straight Connector 5">
              <a:extLst>
                <a:ext uri="{FF2B5EF4-FFF2-40B4-BE49-F238E27FC236}">
                  <a16:creationId xmlns:a16="http://schemas.microsoft.com/office/drawing/2014/main" id="{0925A57B-839A-3147-8DCA-9DCA667E213D}"/>
                </a:ext>
              </a:extLst>
            </p:cNvPr>
            <p:cNvCxnSpPr>
              <a:cxnSpLocks/>
            </p:cNvCxnSpPr>
            <p:nvPr/>
          </p:nvCxnSpPr>
          <p:spPr>
            <a:xfrm>
              <a:off x="3215130" y="3389243"/>
              <a:ext cx="526774" cy="15902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2DB5F-BA7A-A741-9284-5444CA085237}"/>
                </a:ext>
              </a:extLst>
            </p:cNvPr>
            <p:cNvCxnSpPr>
              <a:cxnSpLocks/>
            </p:cNvCxnSpPr>
            <p:nvPr/>
          </p:nvCxnSpPr>
          <p:spPr>
            <a:xfrm>
              <a:off x="3741904" y="3548270"/>
              <a:ext cx="318051" cy="8740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5F1CCA-040D-B443-AC89-AF4A32FD7B80}"/>
                </a:ext>
              </a:extLst>
            </p:cNvPr>
            <p:cNvCxnSpPr>
              <a:cxnSpLocks/>
            </p:cNvCxnSpPr>
            <p:nvPr/>
          </p:nvCxnSpPr>
          <p:spPr>
            <a:xfrm>
              <a:off x="4054986" y="4422324"/>
              <a:ext cx="193813" cy="4373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3FE1EB-83BF-CE4C-8583-EBB5D9D80E90}"/>
                </a:ext>
              </a:extLst>
            </p:cNvPr>
            <p:cNvCxnSpPr>
              <a:cxnSpLocks/>
            </p:cNvCxnSpPr>
            <p:nvPr/>
          </p:nvCxnSpPr>
          <p:spPr>
            <a:xfrm flipH="1">
              <a:off x="4139470" y="4859646"/>
              <a:ext cx="99391" cy="6168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2AD52-1F9A-124B-A3D2-61B6AD5F1E7E}"/>
                </a:ext>
              </a:extLst>
            </p:cNvPr>
            <p:cNvCxnSpPr/>
            <p:nvPr/>
          </p:nvCxnSpPr>
          <p:spPr>
            <a:xfrm flipV="1">
              <a:off x="3741904" y="3468756"/>
              <a:ext cx="626165" cy="795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5F18DD-2217-6F48-9CC3-C5C3C4818B42}"/>
                </a:ext>
              </a:extLst>
            </p:cNvPr>
            <p:cNvCxnSpPr/>
            <p:nvPr/>
          </p:nvCxnSpPr>
          <p:spPr>
            <a:xfrm flipV="1">
              <a:off x="4368069" y="3389243"/>
              <a:ext cx="367747" cy="795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A7D81F-4E7F-3840-9BB1-D42EA56360F2}"/>
                </a:ext>
              </a:extLst>
            </p:cNvPr>
            <p:cNvCxnSpPr>
              <a:cxnSpLocks/>
            </p:cNvCxnSpPr>
            <p:nvPr/>
          </p:nvCxnSpPr>
          <p:spPr>
            <a:xfrm flipV="1">
              <a:off x="4735816" y="3180523"/>
              <a:ext cx="288235" cy="2087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FBF5CA-CD36-8148-B99C-18815C540D09}"/>
                </a:ext>
              </a:extLst>
            </p:cNvPr>
            <p:cNvCxnSpPr/>
            <p:nvPr/>
          </p:nvCxnSpPr>
          <p:spPr>
            <a:xfrm>
              <a:off x="4368069" y="3468756"/>
              <a:ext cx="0" cy="8050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7CCB07-44F1-2941-8F8A-72E2F3A3BF91}"/>
                </a:ext>
              </a:extLst>
            </p:cNvPr>
            <p:cNvCxnSpPr/>
            <p:nvPr/>
          </p:nvCxnSpPr>
          <p:spPr>
            <a:xfrm>
              <a:off x="4368069" y="4273826"/>
              <a:ext cx="89452" cy="5963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EB6C41-9895-E244-9274-8CA96CC86E29}"/>
                </a:ext>
              </a:extLst>
            </p:cNvPr>
            <p:cNvCxnSpPr/>
            <p:nvPr/>
          </p:nvCxnSpPr>
          <p:spPr>
            <a:xfrm flipH="1">
              <a:off x="4412795" y="4870174"/>
              <a:ext cx="44726" cy="60628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45BA3B1-13AF-664E-BC79-66593ECDDD98}"/>
              </a:ext>
            </a:extLst>
          </p:cNvPr>
          <p:cNvGrpSpPr/>
          <p:nvPr/>
        </p:nvGrpSpPr>
        <p:grpSpPr>
          <a:xfrm>
            <a:off x="3145558" y="3132889"/>
            <a:ext cx="1953036" cy="2439399"/>
            <a:chOff x="3145558" y="3132889"/>
            <a:chExt cx="1953036" cy="2439399"/>
          </a:xfrm>
        </p:grpSpPr>
        <p:sp>
          <p:nvSpPr>
            <p:cNvPr id="74" name="Oval 73">
              <a:extLst>
                <a:ext uri="{FF2B5EF4-FFF2-40B4-BE49-F238E27FC236}">
                  <a16:creationId xmlns:a16="http://schemas.microsoft.com/office/drawing/2014/main" id="{3BB02A2B-7C3F-A14E-BB15-38B253FF33E0}"/>
                </a:ext>
              </a:extLst>
            </p:cNvPr>
            <p:cNvSpPr/>
            <p:nvPr/>
          </p:nvSpPr>
          <p:spPr>
            <a:xfrm>
              <a:off x="4949507" y="3132889"/>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15E877B-4A48-B14C-BC3A-3C30C08C39B1}"/>
                </a:ext>
              </a:extLst>
            </p:cNvPr>
            <p:cNvSpPr/>
            <p:nvPr/>
          </p:nvSpPr>
          <p:spPr>
            <a:xfrm>
              <a:off x="4641394" y="3295116"/>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CD24815-0A52-6A47-83E4-B68D65F0C0EB}"/>
                </a:ext>
              </a:extLst>
            </p:cNvPr>
            <p:cNvSpPr/>
            <p:nvPr/>
          </p:nvSpPr>
          <p:spPr>
            <a:xfrm>
              <a:off x="4277375" y="3387414"/>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58923AD-E4BE-CF41-B06E-EC86CBDB261A}"/>
                </a:ext>
              </a:extLst>
            </p:cNvPr>
            <p:cNvSpPr/>
            <p:nvPr/>
          </p:nvSpPr>
          <p:spPr>
            <a:xfrm>
              <a:off x="3669846" y="3468083"/>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53337E6-BE64-8E41-89E3-F07CA79D1627}"/>
                </a:ext>
              </a:extLst>
            </p:cNvPr>
            <p:cNvSpPr/>
            <p:nvPr/>
          </p:nvSpPr>
          <p:spPr>
            <a:xfrm>
              <a:off x="3145558" y="3319669"/>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B89831F-4849-9547-835B-CD0644773EF9}"/>
                </a:ext>
              </a:extLst>
            </p:cNvPr>
            <p:cNvSpPr/>
            <p:nvPr/>
          </p:nvSpPr>
          <p:spPr>
            <a:xfrm>
              <a:off x="4286071" y="4144618"/>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803F9A0-1EF8-B447-B666-9A772D591341}"/>
                </a:ext>
              </a:extLst>
            </p:cNvPr>
            <p:cNvSpPr/>
            <p:nvPr/>
          </p:nvSpPr>
          <p:spPr>
            <a:xfrm>
              <a:off x="3980441" y="4332623"/>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0877795-B22D-7148-9270-3DB7F63B1173}"/>
                </a:ext>
              </a:extLst>
            </p:cNvPr>
            <p:cNvSpPr/>
            <p:nvPr/>
          </p:nvSpPr>
          <p:spPr>
            <a:xfrm>
              <a:off x="4144438" y="4752062"/>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955C613-EE7F-9F46-B412-B33C014CB5E9}"/>
                </a:ext>
              </a:extLst>
            </p:cNvPr>
            <p:cNvSpPr/>
            <p:nvPr/>
          </p:nvSpPr>
          <p:spPr>
            <a:xfrm>
              <a:off x="4375523" y="4797519"/>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A951ACB-A07C-4D4A-80C8-94B40CD6C11E}"/>
                </a:ext>
              </a:extLst>
            </p:cNvPr>
            <p:cNvSpPr/>
            <p:nvPr/>
          </p:nvSpPr>
          <p:spPr>
            <a:xfrm>
              <a:off x="4067412" y="5423201"/>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D1BB240-39E8-B44E-990A-3DAE73E005D9}"/>
                </a:ext>
              </a:extLst>
            </p:cNvPr>
            <p:cNvSpPr/>
            <p:nvPr/>
          </p:nvSpPr>
          <p:spPr>
            <a:xfrm>
              <a:off x="4338251" y="5393194"/>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6070839C-AEB2-554B-B327-CE5362E8915C}"/>
              </a:ext>
            </a:extLst>
          </p:cNvPr>
          <p:cNvGrpSpPr/>
          <p:nvPr/>
        </p:nvGrpSpPr>
        <p:grpSpPr>
          <a:xfrm>
            <a:off x="4808536" y="2618104"/>
            <a:ext cx="619260" cy="358253"/>
            <a:chOff x="6358698" y="2991220"/>
            <a:chExt cx="419126" cy="242472"/>
          </a:xfrm>
          <a:solidFill>
            <a:srgbClr val="FF0000"/>
          </a:solidFill>
        </p:grpSpPr>
        <p:sp>
          <p:nvSpPr>
            <p:cNvPr id="89" name="Rectangle 88">
              <a:extLst>
                <a:ext uri="{FF2B5EF4-FFF2-40B4-BE49-F238E27FC236}">
                  <a16:creationId xmlns:a16="http://schemas.microsoft.com/office/drawing/2014/main" id="{DBC6E521-C4E1-CB40-9BC7-0BD6678B3D6C}"/>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5B60468-97AA-4149-82E0-535DFC15E17D}"/>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50415FD-AFC7-CE41-9AA3-E0D6D49F61F4}"/>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465EBF4D-26B3-314E-99E5-CBF0A8BBFC63}"/>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6583F433-D1D1-C144-AC95-6B5966FECE40}"/>
              </a:ext>
            </a:extLst>
          </p:cNvPr>
          <p:cNvGrpSpPr/>
          <p:nvPr/>
        </p:nvGrpSpPr>
        <p:grpSpPr>
          <a:xfrm>
            <a:off x="4489823" y="4032325"/>
            <a:ext cx="619260" cy="358253"/>
            <a:chOff x="6358698" y="2991220"/>
            <a:chExt cx="419126" cy="242472"/>
          </a:xfrm>
          <a:solidFill>
            <a:srgbClr val="FF0000"/>
          </a:solidFill>
        </p:grpSpPr>
        <p:sp>
          <p:nvSpPr>
            <p:cNvPr id="99" name="Rectangle 98">
              <a:extLst>
                <a:ext uri="{FF2B5EF4-FFF2-40B4-BE49-F238E27FC236}">
                  <a16:creationId xmlns:a16="http://schemas.microsoft.com/office/drawing/2014/main" id="{B27DDEF3-F8D3-2C43-9303-A6A10F625F3B}"/>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6F99404-8D7A-974E-AB64-34E695652B8C}"/>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4E9520F-B11F-BB4A-80DE-DFDED386D10F}"/>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3B1B8CAC-EF1C-0743-BF40-93D65666A383}"/>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4CFD6C1-3FA1-1141-A658-A4226CE2C4B6}"/>
              </a:ext>
            </a:extLst>
          </p:cNvPr>
          <p:cNvGrpSpPr/>
          <p:nvPr/>
        </p:nvGrpSpPr>
        <p:grpSpPr>
          <a:xfrm>
            <a:off x="3418059" y="5363154"/>
            <a:ext cx="619260" cy="358253"/>
            <a:chOff x="6358698" y="2991220"/>
            <a:chExt cx="419126" cy="242472"/>
          </a:xfrm>
          <a:solidFill>
            <a:srgbClr val="FF0000"/>
          </a:solidFill>
        </p:grpSpPr>
        <p:sp>
          <p:nvSpPr>
            <p:cNvPr id="104" name="Rectangle 103">
              <a:extLst>
                <a:ext uri="{FF2B5EF4-FFF2-40B4-BE49-F238E27FC236}">
                  <a16:creationId xmlns:a16="http://schemas.microsoft.com/office/drawing/2014/main" id="{2624AC6D-1408-6D4D-90F1-8613BA507588}"/>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C51F349-8D55-2847-BDA6-38CD10B36E33}"/>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C33577E-7B6E-3541-B21D-266481E11131}"/>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4B8353BB-3562-894A-93A4-3A3211DFC7E5}"/>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6294690D-C05A-6A4C-B26E-BFF41695B423}"/>
              </a:ext>
            </a:extLst>
          </p:cNvPr>
          <p:cNvGrpSpPr/>
          <p:nvPr/>
        </p:nvGrpSpPr>
        <p:grpSpPr>
          <a:xfrm>
            <a:off x="7546105" y="3433968"/>
            <a:ext cx="747919" cy="2518099"/>
            <a:chOff x="7546105" y="3433968"/>
            <a:chExt cx="747919" cy="2518099"/>
          </a:xfrm>
        </p:grpSpPr>
        <p:sp>
          <p:nvSpPr>
            <p:cNvPr id="62" name="Oval 61">
              <a:extLst>
                <a:ext uri="{FF2B5EF4-FFF2-40B4-BE49-F238E27FC236}">
                  <a16:creationId xmlns:a16="http://schemas.microsoft.com/office/drawing/2014/main" id="{3596F112-639C-E345-9EEB-EE87B5F43F20}"/>
                </a:ext>
              </a:extLst>
            </p:cNvPr>
            <p:cNvSpPr/>
            <p:nvPr/>
          </p:nvSpPr>
          <p:spPr>
            <a:xfrm>
              <a:off x="7802038" y="3443908"/>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6ED06DD-790E-F749-8AFD-E73D56E4D887}"/>
                </a:ext>
              </a:extLst>
            </p:cNvPr>
            <p:cNvSpPr/>
            <p:nvPr/>
          </p:nvSpPr>
          <p:spPr>
            <a:xfrm>
              <a:off x="8144937" y="3433968"/>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AA32354-2350-BA49-A8D2-F1C94A134B4C}"/>
                </a:ext>
              </a:extLst>
            </p:cNvPr>
            <p:cNvSpPr/>
            <p:nvPr/>
          </p:nvSpPr>
          <p:spPr>
            <a:xfrm>
              <a:off x="7764766" y="3774419"/>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65C7F0E-AB02-0F47-ABF1-1AE3B7C44D7B}"/>
                </a:ext>
              </a:extLst>
            </p:cNvPr>
            <p:cNvSpPr/>
            <p:nvPr/>
          </p:nvSpPr>
          <p:spPr>
            <a:xfrm>
              <a:off x="7546105" y="3884120"/>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31D75F0-D51F-E84E-9160-8D4FF1E54AAC}"/>
                </a:ext>
              </a:extLst>
            </p:cNvPr>
            <p:cNvSpPr/>
            <p:nvPr/>
          </p:nvSpPr>
          <p:spPr>
            <a:xfrm>
              <a:off x="8085302" y="4046322"/>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E4F8C4B-1F5A-F94C-BD98-7AD452E5A4CC}"/>
                </a:ext>
              </a:extLst>
            </p:cNvPr>
            <p:cNvSpPr/>
            <p:nvPr/>
          </p:nvSpPr>
          <p:spPr>
            <a:xfrm>
              <a:off x="7685253" y="4184208"/>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41F6FA3-B556-014E-8F84-5A82C288DF24}"/>
                </a:ext>
              </a:extLst>
            </p:cNvPr>
            <p:cNvSpPr/>
            <p:nvPr/>
          </p:nvSpPr>
          <p:spPr>
            <a:xfrm>
              <a:off x="7983427" y="4377515"/>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8EDDCA1-EA3F-3140-8C00-E00C86E72EDF}"/>
                </a:ext>
              </a:extLst>
            </p:cNvPr>
            <p:cNvSpPr/>
            <p:nvPr/>
          </p:nvSpPr>
          <p:spPr>
            <a:xfrm>
              <a:off x="7874096" y="4351570"/>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92B2074-4BFB-4D41-9A4B-9AFFBDAD0A7E}"/>
                </a:ext>
              </a:extLst>
            </p:cNvPr>
            <p:cNvSpPr/>
            <p:nvPr/>
          </p:nvSpPr>
          <p:spPr>
            <a:xfrm>
              <a:off x="7598285" y="4934778"/>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8866004-176C-224D-81D4-5C82949C2DA6}"/>
                </a:ext>
              </a:extLst>
            </p:cNvPr>
            <p:cNvSpPr/>
            <p:nvPr/>
          </p:nvSpPr>
          <p:spPr>
            <a:xfrm>
              <a:off x="7998334" y="5057507"/>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CA872B6-2332-634D-AFDC-210B5A6CA189}"/>
                </a:ext>
              </a:extLst>
            </p:cNvPr>
            <p:cNvSpPr/>
            <p:nvPr/>
          </p:nvSpPr>
          <p:spPr>
            <a:xfrm>
              <a:off x="7665374" y="5802980"/>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4857065-BE7D-4947-AD29-8D856E62545E}"/>
                </a:ext>
              </a:extLst>
            </p:cNvPr>
            <p:cNvSpPr/>
            <p:nvPr/>
          </p:nvSpPr>
          <p:spPr>
            <a:xfrm>
              <a:off x="8130028" y="5802979"/>
              <a:ext cx="149087" cy="14908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A604F94B-F95F-B047-AB80-C1E046919E5C}"/>
              </a:ext>
            </a:extLst>
          </p:cNvPr>
          <p:cNvGrpSpPr>
            <a:grpSpLocks noChangeAspect="1"/>
          </p:cNvGrpSpPr>
          <p:nvPr/>
        </p:nvGrpSpPr>
        <p:grpSpPr>
          <a:xfrm>
            <a:off x="7426538" y="2982855"/>
            <a:ext cx="621792" cy="354477"/>
            <a:chOff x="3254893" y="3003082"/>
            <a:chExt cx="430401" cy="245006"/>
          </a:xfrm>
          <a:solidFill>
            <a:srgbClr val="92D050"/>
          </a:solidFill>
        </p:grpSpPr>
        <p:sp>
          <p:nvSpPr>
            <p:cNvPr id="94" name="Rectangle 93">
              <a:extLst>
                <a:ext uri="{FF2B5EF4-FFF2-40B4-BE49-F238E27FC236}">
                  <a16:creationId xmlns:a16="http://schemas.microsoft.com/office/drawing/2014/main" id="{169A53AB-9DCC-4840-93DB-2FF0EFD3DD19}"/>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A1713EC-015F-614C-933F-49CF1DD72B3A}"/>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E639FF6-764B-8843-BED1-5D8AA67DFFE7}"/>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6C7D858B-1EFE-2D42-AFBF-A71D60C23775}"/>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3F876DF-3F52-6C41-9AEF-081933007938}"/>
              </a:ext>
            </a:extLst>
          </p:cNvPr>
          <p:cNvGrpSpPr>
            <a:grpSpLocks noChangeAspect="1"/>
          </p:cNvGrpSpPr>
          <p:nvPr/>
        </p:nvGrpSpPr>
        <p:grpSpPr>
          <a:xfrm>
            <a:off x="8199619" y="4239315"/>
            <a:ext cx="621792" cy="354477"/>
            <a:chOff x="3254893" y="3003082"/>
            <a:chExt cx="430401" cy="245006"/>
          </a:xfrm>
          <a:solidFill>
            <a:srgbClr val="92D050"/>
          </a:solidFill>
        </p:grpSpPr>
        <p:sp>
          <p:nvSpPr>
            <p:cNvPr id="109" name="Rectangle 108">
              <a:extLst>
                <a:ext uri="{FF2B5EF4-FFF2-40B4-BE49-F238E27FC236}">
                  <a16:creationId xmlns:a16="http://schemas.microsoft.com/office/drawing/2014/main" id="{A1A136CE-8C20-9043-84CC-9B77655423EA}"/>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77E9BE5-724C-8A49-80E3-0F9D8B289140}"/>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D626F5B-6F47-5A44-B28E-AEA1872E7883}"/>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28C4E7FF-7CEC-7546-8F8F-23DF7A9F5D15}"/>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32241BC6-C7FF-FE47-8FBE-02BA4FAEBCE3}"/>
              </a:ext>
            </a:extLst>
          </p:cNvPr>
          <p:cNvGrpSpPr>
            <a:grpSpLocks noChangeAspect="1"/>
          </p:cNvGrpSpPr>
          <p:nvPr/>
        </p:nvGrpSpPr>
        <p:grpSpPr>
          <a:xfrm>
            <a:off x="6986330" y="5644054"/>
            <a:ext cx="621792" cy="354477"/>
            <a:chOff x="3254893" y="3003082"/>
            <a:chExt cx="430401" cy="245006"/>
          </a:xfrm>
          <a:solidFill>
            <a:srgbClr val="92D050"/>
          </a:solidFill>
        </p:grpSpPr>
        <p:sp>
          <p:nvSpPr>
            <p:cNvPr id="114" name="Rectangle 113">
              <a:extLst>
                <a:ext uri="{FF2B5EF4-FFF2-40B4-BE49-F238E27FC236}">
                  <a16:creationId xmlns:a16="http://schemas.microsoft.com/office/drawing/2014/main" id="{D1E7BDEA-581D-A141-B337-F64D3285F742}"/>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B90C3C3-2298-8745-9A34-1B1E0028DB45}"/>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CD87B94-F8B8-B74D-BB88-FA9E3744A079}"/>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738F8C38-43BB-5D4B-B1F0-BA11A254DB7A}"/>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43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9"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dissolve">
                                      <p:cBhvr>
                                        <p:cTn id="10" dur="500"/>
                                        <p:tgtEl>
                                          <p:spTgt spid="98"/>
                                        </p:tgtEl>
                                      </p:cBhvr>
                                    </p:animEffect>
                                  </p:childTnLst>
                                </p:cTn>
                              </p:par>
                              <p:par>
                                <p:cTn id="11" presetID="9"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dissolve">
                                      <p:cBhvr>
                                        <p:cTn id="13" dur="500"/>
                                        <p:tgtEl>
                                          <p:spTgt spid="103"/>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ssolve">
                                      <p:cBhvr>
                                        <p:cTn id="19" dur="500"/>
                                        <p:tgtEl>
                                          <p:spTgt spid="93"/>
                                        </p:tgtEl>
                                      </p:cBhvr>
                                    </p:animEffect>
                                  </p:childTnLst>
                                </p:cTn>
                              </p:par>
                              <p:par>
                                <p:cTn id="20" presetID="9" presetClass="entr" presetSubtype="0"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dissolve">
                                      <p:cBhvr>
                                        <p:cTn id="22" dur="500"/>
                                        <p:tgtEl>
                                          <p:spTgt spid="108"/>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dissolve">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dissolve">
                                      <p:cBhvr>
                                        <p:cTn id="33" dur="500"/>
                                        <p:tgtEl>
                                          <p:spTgt spid="121"/>
                                        </p:tgtEl>
                                      </p:cBhvr>
                                    </p:animEffect>
                                  </p:childTnLst>
                                </p:cTn>
                              </p:par>
                              <p:par>
                                <p:cTn id="34" presetID="9"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dissolve">
                                      <p:cBhvr>
                                        <p:cTn id="3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6E09-D5C7-D04C-844D-C6E821137298}"/>
              </a:ext>
            </a:extLst>
          </p:cNvPr>
          <p:cNvSpPr>
            <a:spLocks noGrp="1"/>
          </p:cNvSpPr>
          <p:nvPr>
            <p:ph type="title"/>
          </p:nvPr>
        </p:nvSpPr>
        <p:spPr/>
        <p:txBody>
          <a:bodyPr/>
          <a:lstStyle/>
          <a:p>
            <a:r>
              <a:rPr lang="en-US" dirty="0"/>
              <a:t>Advantages of Detecting Corners</a:t>
            </a:r>
          </a:p>
        </p:txBody>
      </p:sp>
      <p:sp>
        <p:nvSpPr>
          <p:cNvPr id="5" name="TextBox 4">
            <a:extLst>
              <a:ext uri="{FF2B5EF4-FFF2-40B4-BE49-F238E27FC236}">
                <a16:creationId xmlns:a16="http://schemas.microsoft.com/office/drawing/2014/main" id="{EFAB18EA-CAC1-C64E-B86A-E65EE31EA309}"/>
              </a:ext>
            </a:extLst>
          </p:cNvPr>
          <p:cNvSpPr txBox="1"/>
          <p:nvPr/>
        </p:nvSpPr>
        <p:spPr>
          <a:xfrm>
            <a:off x="1878290" y="6290005"/>
            <a:ext cx="8435417" cy="461665"/>
          </a:xfrm>
          <a:prstGeom prst="rect">
            <a:avLst/>
          </a:prstGeom>
          <a:noFill/>
        </p:spPr>
        <p:txBody>
          <a:bodyPr wrap="square" rtlCol="0">
            <a:spAutoFit/>
          </a:bodyPr>
          <a:lstStyle/>
          <a:p>
            <a:pPr algn="ctr"/>
            <a:r>
              <a:rPr lang="en-US" sz="2400" dirty="0"/>
              <a:t>Detecting corner is easier than detecting center</a:t>
            </a:r>
          </a:p>
        </p:txBody>
      </p:sp>
      <p:pic>
        <p:nvPicPr>
          <p:cNvPr id="7" name="Picture 6">
            <a:extLst>
              <a:ext uri="{FF2B5EF4-FFF2-40B4-BE49-F238E27FC236}">
                <a16:creationId xmlns:a16="http://schemas.microsoft.com/office/drawing/2014/main" id="{3CA8322B-0DE9-814F-AB40-B259E3E083FD}"/>
              </a:ext>
            </a:extLst>
          </p:cNvPr>
          <p:cNvPicPr>
            <a:picLocks noChangeAspect="1"/>
          </p:cNvPicPr>
          <p:nvPr/>
        </p:nvPicPr>
        <p:blipFill>
          <a:blip r:embed="rId3"/>
          <a:stretch>
            <a:fillRect/>
          </a:stretch>
        </p:blipFill>
        <p:spPr>
          <a:xfrm>
            <a:off x="3108959" y="1690688"/>
            <a:ext cx="5974080" cy="4480560"/>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E25C92CE-CF8F-AF44-8FE0-2602918E09B9}"/>
              </a:ext>
            </a:extLst>
          </p:cNvPr>
          <p:cNvGrpSpPr/>
          <p:nvPr/>
        </p:nvGrpSpPr>
        <p:grpSpPr>
          <a:xfrm>
            <a:off x="3000885" y="2637639"/>
            <a:ext cx="1127902" cy="1614029"/>
            <a:chOff x="3095477" y="2637639"/>
            <a:chExt cx="1127902" cy="1614029"/>
          </a:xfrm>
        </p:grpSpPr>
        <p:sp>
          <p:nvSpPr>
            <p:cNvPr id="19" name="Oval 18">
              <a:extLst>
                <a:ext uri="{FF2B5EF4-FFF2-40B4-BE49-F238E27FC236}">
                  <a16:creationId xmlns:a16="http://schemas.microsoft.com/office/drawing/2014/main" id="{68D5A1D3-338E-DC47-A836-6B2A54BC31EB}"/>
                </a:ext>
              </a:extLst>
            </p:cNvPr>
            <p:cNvSpPr/>
            <p:nvPr/>
          </p:nvSpPr>
          <p:spPr>
            <a:xfrm>
              <a:off x="3095477" y="2637639"/>
              <a:ext cx="221496" cy="221496"/>
            </a:xfrm>
            <a:prstGeom prst="ellipse">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04354A95-A452-4848-956D-AAB5B7C6F5BD}"/>
                </a:ext>
              </a:extLst>
            </p:cNvPr>
            <p:cNvCxnSpPr>
              <a:cxnSpLocks/>
              <a:stCxn id="19" idx="6"/>
            </p:cNvCxnSpPr>
            <p:nvPr/>
          </p:nvCxnSpPr>
          <p:spPr>
            <a:xfrm>
              <a:off x="3316973" y="2748388"/>
              <a:ext cx="906406"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8837D05-07F0-3E41-85C3-BB1D81DBC6C4}"/>
                </a:ext>
              </a:extLst>
            </p:cNvPr>
            <p:cNvCxnSpPr>
              <a:cxnSpLocks/>
              <a:stCxn id="19" idx="4"/>
            </p:cNvCxnSpPr>
            <p:nvPr/>
          </p:nvCxnSpPr>
          <p:spPr>
            <a:xfrm flipH="1">
              <a:off x="3205363" y="2859136"/>
              <a:ext cx="862" cy="13925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4186499-11EA-8848-A2A5-C64BE62720BA}"/>
              </a:ext>
            </a:extLst>
          </p:cNvPr>
          <p:cNvGrpSpPr/>
          <p:nvPr/>
        </p:nvGrpSpPr>
        <p:grpSpPr>
          <a:xfrm>
            <a:off x="3080967" y="2748390"/>
            <a:ext cx="2080651" cy="2968614"/>
            <a:chOff x="3207089" y="2748390"/>
            <a:chExt cx="2080651" cy="2968614"/>
          </a:xfrm>
        </p:grpSpPr>
        <p:cxnSp>
          <p:nvCxnSpPr>
            <p:cNvPr id="13" name="Straight Arrow Connector 12">
              <a:extLst>
                <a:ext uri="{FF2B5EF4-FFF2-40B4-BE49-F238E27FC236}">
                  <a16:creationId xmlns:a16="http://schemas.microsoft.com/office/drawing/2014/main" id="{223D6D6C-0964-C64B-89BE-69816C358569}"/>
                </a:ext>
              </a:extLst>
            </p:cNvPr>
            <p:cNvCxnSpPr>
              <a:cxnSpLocks/>
              <a:stCxn id="22" idx="0"/>
            </p:cNvCxnSpPr>
            <p:nvPr/>
          </p:nvCxnSpPr>
          <p:spPr>
            <a:xfrm flipV="1">
              <a:off x="4252168" y="2748390"/>
              <a:ext cx="0" cy="13375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1B9A77-DFD8-6947-A72A-A56A9C5965F6}"/>
                </a:ext>
              </a:extLst>
            </p:cNvPr>
            <p:cNvCxnSpPr>
              <a:cxnSpLocks/>
              <a:stCxn id="22" idx="6"/>
            </p:cNvCxnSpPr>
            <p:nvPr/>
          </p:nvCxnSpPr>
          <p:spPr>
            <a:xfrm>
              <a:off x="4362917" y="4196713"/>
              <a:ext cx="924823"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1FD85D-E4B7-F44F-9926-E4E88F22FFD3}"/>
                </a:ext>
              </a:extLst>
            </p:cNvPr>
            <p:cNvCxnSpPr>
              <a:cxnSpLocks/>
            </p:cNvCxnSpPr>
            <p:nvPr/>
          </p:nvCxnSpPr>
          <p:spPr>
            <a:xfrm>
              <a:off x="4252168" y="4307461"/>
              <a:ext cx="0" cy="14095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F28E51-63A0-9847-AC0D-35BDE978B4C4}"/>
                </a:ext>
              </a:extLst>
            </p:cNvPr>
            <p:cNvCxnSpPr>
              <a:cxnSpLocks/>
              <a:stCxn id="22" idx="2"/>
            </p:cNvCxnSpPr>
            <p:nvPr/>
          </p:nvCxnSpPr>
          <p:spPr>
            <a:xfrm flipH="1">
              <a:off x="3207089" y="4196713"/>
              <a:ext cx="934332"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0C0CE3B-78D6-4540-B608-E35849A24158}"/>
                </a:ext>
              </a:extLst>
            </p:cNvPr>
            <p:cNvSpPr/>
            <p:nvPr/>
          </p:nvSpPr>
          <p:spPr>
            <a:xfrm>
              <a:off x="4141420" y="4085965"/>
              <a:ext cx="221496" cy="221496"/>
            </a:xfrm>
            <a:prstGeom prst="ellipse">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2EE1360-8BEF-494C-93FA-688D578C3FB5}"/>
              </a:ext>
            </a:extLst>
          </p:cNvPr>
          <p:cNvSpPr txBox="1"/>
          <p:nvPr/>
        </p:nvSpPr>
        <p:spPr>
          <a:xfrm>
            <a:off x="4588832" y="4581351"/>
            <a:ext cx="2085511" cy="461665"/>
          </a:xfrm>
          <a:prstGeom prst="rect">
            <a:avLst/>
          </a:prstGeom>
          <a:solidFill>
            <a:srgbClr val="FF0000"/>
          </a:solidFill>
          <a:ln w="38100">
            <a:solidFill>
              <a:srgbClr val="C00000"/>
            </a:solidFill>
          </a:ln>
        </p:spPr>
        <p:txBody>
          <a:bodyPr wrap="square" rtlCol="0">
            <a:spAutoFit/>
          </a:bodyPr>
          <a:lstStyle/>
          <a:p>
            <a:pPr algn="ctr"/>
            <a:r>
              <a:rPr lang="en-US" sz="2400" b="1" dirty="0">
                <a:solidFill>
                  <a:schemeClr val="bg1"/>
                </a:solidFill>
              </a:rPr>
              <a:t>Center: 4 sides</a:t>
            </a:r>
          </a:p>
        </p:txBody>
      </p:sp>
      <p:sp>
        <p:nvSpPr>
          <p:cNvPr id="17" name="TextBox 16">
            <a:extLst>
              <a:ext uri="{FF2B5EF4-FFF2-40B4-BE49-F238E27FC236}">
                <a16:creationId xmlns:a16="http://schemas.microsoft.com/office/drawing/2014/main" id="{8C431559-34E9-CE40-B779-33FDE725192A}"/>
              </a:ext>
            </a:extLst>
          </p:cNvPr>
          <p:cNvSpPr txBox="1"/>
          <p:nvPr/>
        </p:nvSpPr>
        <p:spPr>
          <a:xfrm>
            <a:off x="1567271" y="2020370"/>
            <a:ext cx="2154457" cy="461665"/>
          </a:xfrm>
          <a:prstGeom prst="rect">
            <a:avLst/>
          </a:prstGeom>
          <a:solidFill>
            <a:srgbClr val="92D050"/>
          </a:solidFill>
          <a:ln w="38100">
            <a:solidFill>
              <a:srgbClr val="00B050"/>
            </a:solidFill>
          </a:ln>
        </p:spPr>
        <p:txBody>
          <a:bodyPr wrap="square" rtlCol="0">
            <a:spAutoFit/>
          </a:bodyPr>
          <a:lstStyle/>
          <a:p>
            <a:pPr algn="ctr"/>
            <a:r>
              <a:rPr lang="en-US" sz="2400" b="1" dirty="0">
                <a:solidFill>
                  <a:schemeClr val="bg1"/>
                </a:solidFill>
              </a:rPr>
              <a:t>Corner: 2 sides</a:t>
            </a:r>
          </a:p>
        </p:txBody>
      </p:sp>
    </p:spTree>
    <p:extLst>
      <p:ext uri="{BB962C8B-B14F-4D97-AF65-F5344CB8AC3E}">
        <p14:creationId xmlns:p14="http://schemas.microsoft.com/office/powerpoint/2010/main" val="103430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10FA-5418-7D42-9734-93BB565D26B0}"/>
              </a:ext>
            </a:extLst>
          </p:cNvPr>
          <p:cNvSpPr>
            <a:spLocks noGrp="1"/>
          </p:cNvSpPr>
          <p:nvPr>
            <p:ph type="title"/>
          </p:nvPr>
        </p:nvSpPr>
        <p:spPr/>
        <p:txBody>
          <a:bodyPr/>
          <a:lstStyle/>
          <a:p>
            <a:r>
              <a:rPr lang="en-US" dirty="0"/>
              <a:t>Advantages of Detecting Corner</a:t>
            </a:r>
          </a:p>
        </p:txBody>
      </p:sp>
      <p:pic>
        <p:nvPicPr>
          <p:cNvPr id="3" name="Picture 2">
            <a:extLst>
              <a:ext uri="{FF2B5EF4-FFF2-40B4-BE49-F238E27FC236}">
                <a16:creationId xmlns:a16="http://schemas.microsoft.com/office/drawing/2014/main" id="{20CEA2E7-DC35-1847-BC80-91BACCD80E72}"/>
              </a:ext>
            </a:extLst>
          </p:cNvPr>
          <p:cNvPicPr>
            <a:picLocks noChangeAspect="1"/>
          </p:cNvPicPr>
          <p:nvPr/>
        </p:nvPicPr>
        <p:blipFill>
          <a:blip r:embed="rId3"/>
          <a:stretch>
            <a:fillRect/>
          </a:stretch>
        </p:blipFill>
        <p:spPr>
          <a:xfrm>
            <a:off x="3101575" y="1693736"/>
            <a:ext cx="5974080" cy="448056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08E7DB-1A8A-CA43-9D14-58D52623ADCD}"/>
                  </a:ext>
                </a:extLst>
              </p:cNvPr>
              <p:cNvSpPr txBox="1"/>
              <p:nvPr/>
            </p:nvSpPr>
            <p:spPr>
              <a:xfrm>
                <a:off x="1027610" y="6310121"/>
                <a:ext cx="10136777" cy="470000"/>
              </a:xfrm>
              <a:prstGeom prst="rect">
                <a:avLst/>
              </a:prstGeom>
              <a:noFill/>
            </p:spPr>
            <p:txBody>
              <a:bodyPr wrap="square" rtlCol="0">
                <a:spAutoFit/>
              </a:bodyPr>
              <a:lstStyle/>
              <a:p>
                <a:pPr algn="ctr"/>
                <a:r>
                  <a:rPr lang="en-US" sz="2400" dirty="0"/>
                  <a:t>Represent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2</m:t>
                        </m:r>
                      </m:sup>
                    </m:sSup>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a:t> possible proposals using only </a:t>
                </a:r>
                <a14:m>
                  <m:oMath xmlns:m="http://schemas.openxmlformats.org/officeDocument/2006/math">
                    <m:r>
                      <a:rPr lang="en-US" sz="2400" b="0" i="1">
                        <a:latin typeface="Cambria Math" panose="02040503050406030204" pitchFamily="18" charset="0"/>
                      </a:rPr>
                      <m:t>𝑂</m:t>
                    </m:r>
                    <m:d>
                      <m:dPr>
                        <m:ctrlPr>
                          <a:rPr lang="en-US" sz="2400" i="1">
                            <a:latin typeface="Cambria Math" panose="02040503050406030204" pitchFamily="18" charset="0"/>
                          </a:rPr>
                        </m:ctrlPr>
                      </m:dPr>
                      <m:e>
                        <m:r>
                          <a:rPr lang="en-US" sz="2400" b="0" i="1">
                            <a:latin typeface="Cambria Math" panose="02040503050406030204" pitchFamily="18" charset="0"/>
                          </a:rPr>
                          <m:t>𝑤h</m:t>
                        </m:r>
                      </m:e>
                    </m:d>
                  </m:oMath>
                </a14:m>
                <a:r>
                  <a:rPr lang="en-US" sz="2400" dirty="0"/>
                  <a:t> corners </a:t>
                </a:r>
              </a:p>
            </p:txBody>
          </p:sp>
        </mc:Choice>
        <mc:Fallback xmlns="">
          <p:sp>
            <p:nvSpPr>
              <p:cNvPr id="4" name="TextBox 3">
                <a:extLst>
                  <a:ext uri="{FF2B5EF4-FFF2-40B4-BE49-F238E27FC236}">
                    <a16:creationId xmlns:a16="http://schemas.microsoft.com/office/drawing/2014/main" id="{7F08E7DB-1A8A-CA43-9D14-58D52623ADCD}"/>
                  </a:ext>
                </a:extLst>
              </p:cNvPr>
              <p:cNvSpPr txBox="1">
                <a:spLocks noRot="1" noChangeAspect="1" noMove="1" noResize="1" noEditPoints="1" noAdjustHandles="1" noChangeArrowheads="1" noChangeShapeType="1" noTextEdit="1"/>
              </p:cNvSpPr>
              <p:nvPr/>
            </p:nvSpPr>
            <p:spPr>
              <a:xfrm>
                <a:off x="1027610" y="6310121"/>
                <a:ext cx="10136777" cy="470000"/>
              </a:xfrm>
              <a:prstGeom prst="rect">
                <a:avLst/>
              </a:prstGeom>
              <a:blipFill>
                <a:blip r:embed="rId4"/>
                <a:stretch>
                  <a:fillRect t="-7895" b="-2631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410EB96-D58F-AE4E-BA43-BB3618B82A03}"/>
              </a:ext>
            </a:extLst>
          </p:cNvPr>
          <p:cNvCxnSpPr>
            <a:cxnSpLocks/>
          </p:cNvCxnSpPr>
          <p:nvPr/>
        </p:nvCxnSpPr>
        <p:spPr>
          <a:xfrm>
            <a:off x="2971496" y="1690688"/>
            <a:ext cx="0" cy="448056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256130-7385-FE4D-A803-734D452AC8F5}"/>
              </a:ext>
            </a:extLst>
          </p:cNvPr>
          <p:cNvSpPr txBox="1"/>
          <p:nvPr/>
        </p:nvSpPr>
        <p:spPr>
          <a:xfrm>
            <a:off x="2568745" y="3700135"/>
            <a:ext cx="334020" cy="461665"/>
          </a:xfrm>
          <a:prstGeom prst="rect">
            <a:avLst/>
          </a:prstGeom>
          <a:noFill/>
        </p:spPr>
        <p:txBody>
          <a:bodyPr wrap="square" rtlCol="0">
            <a:spAutoFit/>
          </a:bodyPr>
          <a:lstStyle/>
          <a:p>
            <a:pPr algn="ctr"/>
            <a:r>
              <a:rPr lang="en-US" sz="2400" dirty="0"/>
              <a:t>h</a:t>
            </a:r>
          </a:p>
        </p:txBody>
      </p:sp>
      <p:cxnSp>
        <p:nvCxnSpPr>
          <p:cNvPr id="8" name="Straight Arrow Connector 7">
            <a:extLst>
              <a:ext uri="{FF2B5EF4-FFF2-40B4-BE49-F238E27FC236}">
                <a16:creationId xmlns:a16="http://schemas.microsoft.com/office/drawing/2014/main" id="{3B538F58-0D04-F948-BAB8-1B93E6910AC2}"/>
              </a:ext>
            </a:extLst>
          </p:cNvPr>
          <p:cNvCxnSpPr>
            <a:cxnSpLocks/>
          </p:cNvCxnSpPr>
          <p:nvPr/>
        </p:nvCxnSpPr>
        <p:spPr>
          <a:xfrm flipV="1">
            <a:off x="3108959" y="1551815"/>
            <a:ext cx="5974080"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445665B-99FF-134F-BB17-103512D9FD9E}"/>
              </a:ext>
            </a:extLst>
          </p:cNvPr>
          <p:cNvSpPr txBox="1"/>
          <p:nvPr/>
        </p:nvSpPr>
        <p:spPr>
          <a:xfrm>
            <a:off x="5928988" y="1159586"/>
            <a:ext cx="334020" cy="461665"/>
          </a:xfrm>
          <a:prstGeom prst="rect">
            <a:avLst/>
          </a:prstGeom>
          <a:noFill/>
        </p:spPr>
        <p:txBody>
          <a:bodyPr wrap="square" rtlCol="0">
            <a:spAutoFit/>
          </a:bodyPr>
          <a:lstStyle/>
          <a:p>
            <a:pPr algn="ctr"/>
            <a:r>
              <a:rPr lang="en-US" sz="2400" dirty="0"/>
              <a:t>w</a:t>
            </a:r>
          </a:p>
        </p:txBody>
      </p: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1A979CBB-4F84-834A-A112-ED8E585B940C}"/>
                  </a:ext>
                </a:extLst>
              </p:cNvPr>
              <p:cNvSpPr txBox="1"/>
              <p:nvPr/>
            </p:nvSpPr>
            <p:spPr>
              <a:xfrm>
                <a:off x="280356" y="3361701"/>
                <a:ext cx="1878848" cy="369332"/>
              </a:xfrm>
              <a:prstGeom prst="rect">
                <a:avLst/>
              </a:prstGeom>
              <a:ln w="38100"/>
            </p:spPr>
            <p:style>
              <a:lnRef idx="2">
                <a:schemeClr val="accent6">
                  <a:shade val="50000"/>
                </a:schemeClr>
              </a:lnRef>
              <a:fillRef idx="1">
                <a:schemeClr val="accent6"/>
              </a:fillRef>
              <a:effectRef idx="0">
                <a:schemeClr val="accent6"/>
              </a:effectRef>
              <a:fontRef idx="minor">
                <a:schemeClr val="lt1"/>
              </a:fontRef>
            </p:style>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𝑤h</m:t>
                    </m:r>
                    <m:r>
                      <a:rPr lang="en-US" sz="2400" b="0" i="1" smtClean="0">
                        <a:latin typeface="Cambria Math" panose="02040503050406030204" pitchFamily="18" charset="0"/>
                      </a:rPr>
                      <m:t>)</m:t>
                    </m:r>
                  </m:oMath>
                </a14:m>
                <a:r>
                  <a:rPr lang="en-US" sz="2400" dirty="0"/>
                  <a:t> corners</a:t>
                </a:r>
              </a:p>
            </p:txBody>
          </p:sp>
        </mc:Choice>
        <mc:Fallback xmlns="">
          <p:sp>
            <p:nvSpPr>
              <p:cNvPr id="291" name="TextBox 290">
                <a:extLst>
                  <a:ext uri="{FF2B5EF4-FFF2-40B4-BE49-F238E27FC236}">
                    <a16:creationId xmlns:a16="http://schemas.microsoft.com/office/drawing/2014/main" id="{1A979CBB-4F84-834A-A112-ED8E585B940C}"/>
                  </a:ext>
                </a:extLst>
              </p:cNvPr>
              <p:cNvSpPr txBox="1">
                <a:spLocks noRot="1" noChangeAspect="1" noMove="1" noResize="1" noEditPoints="1" noAdjustHandles="1" noChangeArrowheads="1" noChangeShapeType="1" noTextEdit="1"/>
              </p:cNvSpPr>
              <p:nvPr/>
            </p:nvSpPr>
            <p:spPr>
              <a:xfrm>
                <a:off x="280356" y="3361701"/>
                <a:ext cx="1878848" cy="369332"/>
              </a:xfrm>
              <a:prstGeom prst="rect">
                <a:avLst/>
              </a:prstGeom>
              <a:blipFill>
                <a:blip r:embed="rId5"/>
                <a:stretch>
                  <a:fillRect l="-4605" t="-18750" r="-7237" b="-37500"/>
                </a:stretch>
              </a:blipFill>
              <a:ln w="38100"/>
            </p:spPr>
            <p:txBody>
              <a:bodyPr/>
              <a:lstStyle/>
              <a:p>
                <a:r>
                  <a:rPr lang="en-US">
                    <a:noFill/>
                  </a:rPr>
                  <a:t> </a:t>
                </a:r>
              </a:p>
            </p:txBody>
          </p:sp>
        </mc:Fallback>
      </mc:AlternateContent>
      <p:cxnSp>
        <p:nvCxnSpPr>
          <p:cNvPr id="676" name="Straight Arrow Connector 675">
            <a:extLst>
              <a:ext uri="{FF2B5EF4-FFF2-40B4-BE49-F238E27FC236}">
                <a16:creationId xmlns:a16="http://schemas.microsoft.com/office/drawing/2014/main" id="{1D603754-9C4B-F941-9BD0-CA9E3517E5D3}"/>
              </a:ext>
            </a:extLst>
          </p:cNvPr>
          <p:cNvCxnSpPr>
            <a:cxnSpLocks/>
            <a:stCxn id="291" idx="3"/>
          </p:cNvCxnSpPr>
          <p:nvPr/>
        </p:nvCxnSpPr>
        <p:spPr>
          <a:xfrm flipV="1">
            <a:off x="2159204" y="2179759"/>
            <a:ext cx="796458" cy="136660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E5918C1-1880-D64D-8E96-764615D1B17F}"/>
              </a:ext>
            </a:extLst>
          </p:cNvPr>
          <p:cNvSpPr/>
          <p:nvPr/>
        </p:nvSpPr>
        <p:spPr>
          <a:xfrm>
            <a:off x="5576521" y="2778054"/>
            <a:ext cx="1602597" cy="2634778"/>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D3565B-10D8-2146-8DE3-BF7393A134D7}"/>
              </a:ext>
            </a:extLst>
          </p:cNvPr>
          <p:cNvSpPr/>
          <p:nvPr/>
        </p:nvSpPr>
        <p:spPr>
          <a:xfrm>
            <a:off x="5019685" y="3321306"/>
            <a:ext cx="2716262" cy="1548273"/>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9C190E-EFD0-1142-951C-8E2E7057D199}"/>
              </a:ext>
            </a:extLst>
          </p:cNvPr>
          <p:cNvSpPr/>
          <p:nvPr/>
        </p:nvSpPr>
        <p:spPr>
          <a:xfrm>
            <a:off x="5317114" y="3059963"/>
            <a:ext cx="2121402" cy="2121405"/>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A63199-0594-FD4E-8C82-F48F2BEB553E}"/>
              </a:ext>
            </a:extLst>
          </p:cNvPr>
          <p:cNvSpPr/>
          <p:nvPr/>
        </p:nvSpPr>
        <p:spPr>
          <a:xfrm>
            <a:off x="5943625" y="3361905"/>
            <a:ext cx="901463" cy="1482064"/>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9AB1EB-12E6-ED42-A788-4749FFCFA220}"/>
              </a:ext>
            </a:extLst>
          </p:cNvPr>
          <p:cNvSpPr/>
          <p:nvPr/>
        </p:nvSpPr>
        <p:spPr>
          <a:xfrm>
            <a:off x="5624822" y="3650192"/>
            <a:ext cx="1527898" cy="870904"/>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626179-8127-E642-9FED-8007E54F37D7}"/>
              </a:ext>
            </a:extLst>
          </p:cNvPr>
          <p:cNvSpPr/>
          <p:nvPr/>
        </p:nvSpPr>
        <p:spPr>
          <a:xfrm>
            <a:off x="5797710" y="3498801"/>
            <a:ext cx="1193291" cy="1193291"/>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a:extLst>
              <a:ext uri="{FF2B5EF4-FFF2-40B4-BE49-F238E27FC236}">
                <a16:creationId xmlns:a16="http://schemas.microsoft.com/office/drawing/2014/main" id="{0484F68A-742B-A847-A5BB-17B07F5B6E3A}"/>
              </a:ext>
            </a:extLst>
          </p:cNvPr>
          <p:cNvSpPr/>
          <p:nvPr/>
        </p:nvSpPr>
        <p:spPr>
          <a:xfrm>
            <a:off x="3167684" y="1748608"/>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a:extLst>
              <a:ext uri="{FF2B5EF4-FFF2-40B4-BE49-F238E27FC236}">
                <a16:creationId xmlns:a16="http://schemas.microsoft.com/office/drawing/2014/main" id="{A750526D-8CD6-D940-BE89-94427EA50320}"/>
              </a:ext>
            </a:extLst>
          </p:cNvPr>
          <p:cNvSpPr/>
          <p:nvPr/>
        </p:nvSpPr>
        <p:spPr>
          <a:xfrm>
            <a:off x="3502588" y="1748608"/>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a:extLst>
              <a:ext uri="{FF2B5EF4-FFF2-40B4-BE49-F238E27FC236}">
                <a16:creationId xmlns:a16="http://schemas.microsoft.com/office/drawing/2014/main" id="{5EEDA00E-2504-4948-A9EE-70A50FD52614}"/>
              </a:ext>
            </a:extLst>
          </p:cNvPr>
          <p:cNvSpPr/>
          <p:nvPr/>
        </p:nvSpPr>
        <p:spPr>
          <a:xfrm>
            <a:off x="3828352" y="1748608"/>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a:extLst>
              <a:ext uri="{FF2B5EF4-FFF2-40B4-BE49-F238E27FC236}">
                <a16:creationId xmlns:a16="http://schemas.microsoft.com/office/drawing/2014/main" id="{B481522A-9E5F-5A4E-82C2-E120D86DE767}"/>
              </a:ext>
            </a:extLst>
          </p:cNvPr>
          <p:cNvSpPr/>
          <p:nvPr/>
        </p:nvSpPr>
        <p:spPr>
          <a:xfrm>
            <a:off x="8543045" y="5916712"/>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a:extLst>
              <a:ext uri="{FF2B5EF4-FFF2-40B4-BE49-F238E27FC236}">
                <a16:creationId xmlns:a16="http://schemas.microsoft.com/office/drawing/2014/main" id="{BBEC5EF3-2244-1348-8D88-21A05315055C}"/>
              </a:ext>
            </a:extLst>
          </p:cNvPr>
          <p:cNvSpPr/>
          <p:nvPr/>
        </p:nvSpPr>
        <p:spPr>
          <a:xfrm>
            <a:off x="8809348" y="5644817"/>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EAB9EEF8-0936-C84F-9B38-EA8AD6DF9360}"/>
              </a:ext>
            </a:extLst>
          </p:cNvPr>
          <p:cNvSpPr/>
          <p:nvPr/>
        </p:nvSpPr>
        <p:spPr>
          <a:xfrm>
            <a:off x="8809349" y="1745107"/>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a:extLst>
              <a:ext uri="{FF2B5EF4-FFF2-40B4-BE49-F238E27FC236}">
                <a16:creationId xmlns:a16="http://schemas.microsoft.com/office/drawing/2014/main" id="{F92966F7-EC5D-E64A-BE23-02EEE67D202E}"/>
              </a:ext>
            </a:extLst>
          </p:cNvPr>
          <p:cNvSpPr/>
          <p:nvPr/>
        </p:nvSpPr>
        <p:spPr>
          <a:xfrm>
            <a:off x="3167684" y="5916713"/>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extLst>
              <a:ext uri="{FF2B5EF4-FFF2-40B4-BE49-F238E27FC236}">
                <a16:creationId xmlns:a16="http://schemas.microsoft.com/office/drawing/2014/main" id="{764C5DEC-CD18-704D-A558-95714A12894D}"/>
              </a:ext>
            </a:extLst>
          </p:cNvPr>
          <p:cNvSpPr/>
          <p:nvPr/>
        </p:nvSpPr>
        <p:spPr>
          <a:xfrm>
            <a:off x="3161222" y="2376188"/>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a:extLst>
              <a:ext uri="{FF2B5EF4-FFF2-40B4-BE49-F238E27FC236}">
                <a16:creationId xmlns:a16="http://schemas.microsoft.com/office/drawing/2014/main" id="{E855BE7B-24A5-B840-9078-B65C7CFA055E}"/>
              </a:ext>
            </a:extLst>
          </p:cNvPr>
          <p:cNvSpPr/>
          <p:nvPr/>
        </p:nvSpPr>
        <p:spPr>
          <a:xfrm>
            <a:off x="3167684" y="2062970"/>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a:extLst>
              <a:ext uri="{FF2B5EF4-FFF2-40B4-BE49-F238E27FC236}">
                <a16:creationId xmlns:a16="http://schemas.microsoft.com/office/drawing/2014/main" id="{5F1BFECA-C916-C346-906F-DD8A4A6C542C}"/>
              </a:ext>
            </a:extLst>
          </p:cNvPr>
          <p:cNvSpPr/>
          <p:nvPr/>
        </p:nvSpPr>
        <p:spPr>
          <a:xfrm>
            <a:off x="3494353" y="2062969"/>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a:extLst>
              <a:ext uri="{FF2B5EF4-FFF2-40B4-BE49-F238E27FC236}">
                <a16:creationId xmlns:a16="http://schemas.microsoft.com/office/drawing/2014/main" id="{1048EF49-8C6C-B647-8C82-E3F2F8931DE0}"/>
              </a:ext>
            </a:extLst>
          </p:cNvPr>
          <p:cNvSpPr/>
          <p:nvPr/>
        </p:nvSpPr>
        <p:spPr>
          <a:xfrm>
            <a:off x="8543045" y="5648129"/>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a:extLst>
              <a:ext uri="{FF2B5EF4-FFF2-40B4-BE49-F238E27FC236}">
                <a16:creationId xmlns:a16="http://schemas.microsoft.com/office/drawing/2014/main" id="{08E36AB4-C4E9-2245-9AB8-88D6D38D9B51}"/>
              </a:ext>
            </a:extLst>
          </p:cNvPr>
          <p:cNvSpPr/>
          <p:nvPr/>
        </p:nvSpPr>
        <p:spPr>
          <a:xfrm>
            <a:off x="8809350" y="5916712"/>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Arrow Connector 685">
            <a:extLst>
              <a:ext uri="{FF2B5EF4-FFF2-40B4-BE49-F238E27FC236}">
                <a16:creationId xmlns:a16="http://schemas.microsoft.com/office/drawing/2014/main" id="{0A83B237-68C3-7747-8600-5787A7AF712B}"/>
              </a:ext>
            </a:extLst>
          </p:cNvPr>
          <p:cNvCxnSpPr>
            <a:cxnSpLocks/>
            <a:stCxn id="28" idx="1"/>
          </p:cNvCxnSpPr>
          <p:nvPr/>
        </p:nvCxnSpPr>
        <p:spPr>
          <a:xfrm flipH="1">
            <a:off x="7368843" y="2014226"/>
            <a:ext cx="596042" cy="9085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31EF43A-99A0-8940-862E-642340B82040}"/>
                  </a:ext>
                </a:extLst>
              </p:cNvPr>
              <p:cNvSpPr txBox="1"/>
              <p:nvPr/>
            </p:nvSpPr>
            <p:spPr>
              <a:xfrm>
                <a:off x="7964885" y="1829560"/>
                <a:ext cx="3615398" cy="369332"/>
              </a:xfrm>
              <a:prstGeom prst="rect">
                <a:avLst/>
              </a:prstGeom>
              <a:solidFill>
                <a:srgbClr val="FF0000"/>
              </a:solidFill>
              <a:ln w="38100">
                <a:solidFill>
                  <a:srgbClr val="C00000"/>
                </a:solidFill>
              </a:ln>
            </p:spPr>
            <p:txBody>
              <a:bodyPr wrap="square" lIns="0" tIns="0" rIns="0" bIns="0" rtlCol="0">
                <a:spAutoFit/>
              </a:bodyPr>
              <a:lstStyle/>
              <a:p>
                <a:pPr algn="ctr"/>
                <a14:m>
                  <m:oMath xmlns:m="http://schemas.openxmlformats.org/officeDocument/2006/math">
                    <m:r>
                      <a:rPr lang="en-US" sz="2400" b="0" i="1" smtClean="0">
                        <a:solidFill>
                          <a:schemeClr val="bg1"/>
                        </a:solidFill>
                        <a:latin typeface="Cambria Math" panose="02040503050406030204" pitchFamily="18" charset="0"/>
                      </a:rPr>
                      <m:t>𝑂</m:t>
                    </m:r>
                    <m:r>
                      <a:rPr lang="en-US" sz="2400" b="0" i="1" smtClean="0">
                        <a:solidFill>
                          <a:schemeClr val="bg1"/>
                        </a:solidFill>
                        <a:latin typeface="Cambria Math" panose="02040503050406030204" pitchFamily="18" charset="0"/>
                      </a:rPr>
                      <m:t>(</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𝑤</m:t>
                        </m:r>
                      </m:e>
                      <m:sup>
                        <m:r>
                          <a:rPr lang="en-US" sz="2400" b="0" i="1" smtClean="0">
                            <a:solidFill>
                              <a:schemeClr val="bg1"/>
                            </a:solidFill>
                            <a:latin typeface="Cambria Math" panose="02040503050406030204" pitchFamily="18" charset="0"/>
                          </a:rPr>
                          <m:t>2</m:t>
                        </m:r>
                      </m:sup>
                    </m:sSup>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h</m:t>
                        </m:r>
                      </m:e>
                      <m:sup>
                        <m:r>
                          <a:rPr lang="en-US" sz="2400" b="0" i="1" smtClean="0">
                            <a:solidFill>
                              <a:schemeClr val="bg1"/>
                            </a:solidFill>
                            <a:latin typeface="Cambria Math" panose="02040503050406030204" pitchFamily="18" charset="0"/>
                          </a:rPr>
                          <m:t>2</m:t>
                        </m:r>
                      </m:sup>
                    </m:sSup>
                    <m:r>
                      <a:rPr lang="en-US" sz="2400" b="0" i="1" smtClean="0">
                        <a:solidFill>
                          <a:schemeClr val="bg1"/>
                        </a:solidFill>
                        <a:latin typeface="Cambria Math" panose="02040503050406030204" pitchFamily="18" charset="0"/>
                      </a:rPr>
                      <m:t>)</m:t>
                    </m:r>
                  </m:oMath>
                </a14:m>
                <a:r>
                  <a:rPr lang="en-US" sz="2400" dirty="0">
                    <a:solidFill>
                      <a:schemeClr val="bg1"/>
                    </a:solidFill>
                  </a:rPr>
                  <a:t> possible proposals</a:t>
                </a:r>
              </a:p>
            </p:txBody>
          </p:sp>
        </mc:Choice>
        <mc:Fallback xmlns="">
          <p:sp>
            <p:nvSpPr>
              <p:cNvPr id="28" name="TextBox 27">
                <a:extLst>
                  <a:ext uri="{FF2B5EF4-FFF2-40B4-BE49-F238E27FC236}">
                    <a16:creationId xmlns:a16="http://schemas.microsoft.com/office/drawing/2014/main" id="{831EF43A-99A0-8940-862E-642340B82040}"/>
                  </a:ext>
                </a:extLst>
              </p:cNvPr>
              <p:cNvSpPr txBox="1">
                <a:spLocks noRot="1" noChangeAspect="1" noMove="1" noResize="1" noEditPoints="1" noAdjustHandles="1" noChangeArrowheads="1" noChangeShapeType="1" noTextEdit="1"/>
              </p:cNvSpPr>
              <p:nvPr/>
            </p:nvSpPr>
            <p:spPr>
              <a:xfrm>
                <a:off x="7964885" y="1829560"/>
                <a:ext cx="3615398" cy="369332"/>
              </a:xfrm>
              <a:prstGeom prst="rect">
                <a:avLst/>
              </a:prstGeom>
              <a:blipFill>
                <a:blip r:embed="rId6"/>
                <a:stretch>
                  <a:fillRect l="-692" t="-15152" r="-2768" b="-36364"/>
                </a:stretch>
              </a:blipFill>
              <a:ln w="38100">
                <a:solidFill>
                  <a:srgbClr val="C00000"/>
                </a:solidFill>
              </a:ln>
            </p:spPr>
            <p:txBody>
              <a:bodyPr/>
              <a:lstStyle/>
              <a:p>
                <a:r>
                  <a:rPr lang="en-US">
                    <a:noFill/>
                  </a:rPr>
                  <a:t> </a:t>
                </a:r>
              </a:p>
            </p:txBody>
          </p:sp>
        </mc:Fallback>
      </mc:AlternateContent>
      <p:cxnSp>
        <p:nvCxnSpPr>
          <p:cNvPr id="709" name="Straight Arrow Connector 708">
            <a:extLst>
              <a:ext uri="{FF2B5EF4-FFF2-40B4-BE49-F238E27FC236}">
                <a16:creationId xmlns:a16="http://schemas.microsoft.com/office/drawing/2014/main" id="{F4B919BF-C7F4-E145-AC4D-877AC9976009}"/>
              </a:ext>
            </a:extLst>
          </p:cNvPr>
          <p:cNvCxnSpPr>
            <a:cxnSpLocks/>
            <a:stCxn id="291" idx="3"/>
          </p:cNvCxnSpPr>
          <p:nvPr/>
        </p:nvCxnSpPr>
        <p:spPr>
          <a:xfrm>
            <a:off x="2159204" y="3546367"/>
            <a:ext cx="963944" cy="228644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12" name="Oval 711">
            <a:extLst>
              <a:ext uri="{FF2B5EF4-FFF2-40B4-BE49-F238E27FC236}">
                <a16:creationId xmlns:a16="http://schemas.microsoft.com/office/drawing/2014/main" id="{1AB62FCD-0058-9844-BE96-05403D208A93}"/>
              </a:ext>
            </a:extLst>
          </p:cNvPr>
          <p:cNvSpPr/>
          <p:nvPr/>
        </p:nvSpPr>
        <p:spPr>
          <a:xfrm>
            <a:off x="5472382" y="2665271"/>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a:extLst>
              <a:ext uri="{FF2B5EF4-FFF2-40B4-BE49-F238E27FC236}">
                <a16:creationId xmlns:a16="http://schemas.microsoft.com/office/drawing/2014/main" id="{2CDA57B1-9BA8-3942-86A8-C4C11B2F1182}"/>
              </a:ext>
            </a:extLst>
          </p:cNvPr>
          <p:cNvSpPr/>
          <p:nvPr/>
        </p:nvSpPr>
        <p:spPr>
          <a:xfrm>
            <a:off x="7078543" y="5324085"/>
            <a:ext cx="195437" cy="1954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dissolve">
                                      <p:cBhvr>
                                        <p:cTn id="7" dur="500"/>
                                        <p:tgtEl>
                                          <p:spTgt spid="291"/>
                                        </p:tgtEl>
                                      </p:cBhvr>
                                    </p:animEffect>
                                  </p:childTnLst>
                                </p:cTn>
                              </p:par>
                              <p:par>
                                <p:cTn id="8" presetID="9" presetClass="entr" presetSubtype="0" fill="hold" nodeType="withEffect">
                                  <p:stCondLst>
                                    <p:cond delay="0"/>
                                  </p:stCondLst>
                                  <p:childTnLst>
                                    <p:set>
                                      <p:cBhvr>
                                        <p:cTn id="9" dur="1" fill="hold">
                                          <p:stCondLst>
                                            <p:cond delay="0"/>
                                          </p:stCondLst>
                                        </p:cTn>
                                        <p:tgtEl>
                                          <p:spTgt spid="676"/>
                                        </p:tgtEl>
                                        <p:attrNameLst>
                                          <p:attrName>style.visibility</p:attrName>
                                        </p:attrNameLst>
                                      </p:cBhvr>
                                      <p:to>
                                        <p:strVal val="visible"/>
                                      </p:to>
                                    </p:set>
                                    <p:animEffect transition="in" filter="dissolve">
                                      <p:cBhvr>
                                        <p:cTn id="10" dur="500"/>
                                        <p:tgtEl>
                                          <p:spTgt spid="67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97"/>
                                        </p:tgtEl>
                                        <p:attrNameLst>
                                          <p:attrName>style.visibility</p:attrName>
                                        </p:attrNameLst>
                                      </p:cBhvr>
                                      <p:to>
                                        <p:strVal val="visible"/>
                                      </p:to>
                                    </p:set>
                                    <p:animEffect transition="in" filter="dissolve">
                                      <p:cBhvr>
                                        <p:cTn id="13" dur="500"/>
                                        <p:tgtEl>
                                          <p:spTgt spid="69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96"/>
                                        </p:tgtEl>
                                        <p:attrNameLst>
                                          <p:attrName>style.visibility</p:attrName>
                                        </p:attrNameLst>
                                      </p:cBhvr>
                                      <p:to>
                                        <p:strVal val="visible"/>
                                      </p:to>
                                    </p:set>
                                    <p:animEffect transition="in" filter="dissolve">
                                      <p:cBhvr>
                                        <p:cTn id="16" dur="500"/>
                                        <p:tgtEl>
                                          <p:spTgt spid="69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95"/>
                                        </p:tgtEl>
                                        <p:attrNameLst>
                                          <p:attrName>style.visibility</p:attrName>
                                        </p:attrNameLst>
                                      </p:cBhvr>
                                      <p:to>
                                        <p:strVal val="visible"/>
                                      </p:to>
                                    </p:set>
                                    <p:animEffect transition="in" filter="dissolve">
                                      <p:cBhvr>
                                        <p:cTn id="19" dur="500"/>
                                        <p:tgtEl>
                                          <p:spTgt spid="69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98"/>
                                        </p:tgtEl>
                                        <p:attrNameLst>
                                          <p:attrName>style.visibility</p:attrName>
                                        </p:attrNameLst>
                                      </p:cBhvr>
                                      <p:to>
                                        <p:strVal val="visible"/>
                                      </p:to>
                                    </p:set>
                                    <p:animEffect transition="in" filter="dissolve">
                                      <p:cBhvr>
                                        <p:cTn id="22" dur="500"/>
                                        <p:tgtEl>
                                          <p:spTgt spid="69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02"/>
                                        </p:tgtEl>
                                        <p:attrNameLst>
                                          <p:attrName>style.visibility</p:attrName>
                                        </p:attrNameLst>
                                      </p:cBhvr>
                                      <p:to>
                                        <p:strVal val="visible"/>
                                      </p:to>
                                    </p:set>
                                    <p:animEffect transition="in" filter="dissolve">
                                      <p:cBhvr>
                                        <p:cTn id="25" dur="500"/>
                                        <p:tgtEl>
                                          <p:spTgt spid="70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03"/>
                                        </p:tgtEl>
                                        <p:attrNameLst>
                                          <p:attrName>style.visibility</p:attrName>
                                        </p:attrNameLst>
                                      </p:cBhvr>
                                      <p:to>
                                        <p:strVal val="visible"/>
                                      </p:to>
                                    </p:set>
                                    <p:animEffect transition="in" filter="dissolve">
                                      <p:cBhvr>
                                        <p:cTn id="28" dur="500"/>
                                        <p:tgtEl>
                                          <p:spTgt spid="70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01"/>
                                        </p:tgtEl>
                                        <p:attrNameLst>
                                          <p:attrName>style.visibility</p:attrName>
                                        </p:attrNameLst>
                                      </p:cBhvr>
                                      <p:to>
                                        <p:strVal val="visible"/>
                                      </p:to>
                                    </p:set>
                                    <p:animEffect transition="in" filter="dissolve">
                                      <p:cBhvr>
                                        <p:cTn id="31" dur="500"/>
                                        <p:tgtEl>
                                          <p:spTgt spid="70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99"/>
                                        </p:tgtEl>
                                        <p:attrNameLst>
                                          <p:attrName>style.visibility</p:attrName>
                                        </p:attrNameLst>
                                      </p:cBhvr>
                                      <p:to>
                                        <p:strVal val="visible"/>
                                      </p:to>
                                    </p:set>
                                    <p:animEffect transition="in" filter="dissolve">
                                      <p:cBhvr>
                                        <p:cTn id="34" dur="500"/>
                                        <p:tgtEl>
                                          <p:spTgt spid="69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00"/>
                                        </p:tgtEl>
                                        <p:attrNameLst>
                                          <p:attrName>style.visibility</p:attrName>
                                        </p:attrNameLst>
                                      </p:cBhvr>
                                      <p:to>
                                        <p:strVal val="visible"/>
                                      </p:to>
                                    </p:set>
                                    <p:animEffect transition="in" filter="dissolve">
                                      <p:cBhvr>
                                        <p:cTn id="37" dur="500"/>
                                        <p:tgtEl>
                                          <p:spTgt spid="70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93"/>
                                        </p:tgtEl>
                                        <p:attrNameLst>
                                          <p:attrName>style.visibility</p:attrName>
                                        </p:attrNameLst>
                                      </p:cBhvr>
                                      <p:to>
                                        <p:strVal val="visible"/>
                                      </p:to>
                                    </p:set>
                                    <p:animEffect transition="in" filter="dissolve">
                                      <p:cBhvr>
                                        <p:cTn id="40" dur="500"/>
                                        <p:tgtEl>
                                          <p:spTgt spid="69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94"/>
                                        </p:tgtEl>
                                        <p:attrNameLst>
                                          <p:attrName>style.visibility</p:attrName>
                                        </p:attrNameLst>
                                      </p:cBhvr>
                                      <p:to>
                                        <p:strVal val="visible"/>
                                      </p:to>
                                    </p:set>
                                    <p:animEffect transition="in" filter="dissolve">
                                      <p:cBhvr>
                                        <p:cTn id="43" dur="500"/>
                                        <p:tgtEl>
                                          <p:spTgt spid="69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2"/>
                                        </p:tgtEl>
                                        <p:attrNameLst>
                                          <p:attrName>style.visibility</p:attrName>
                                        </p:attrNameLst>
                                      </p:cBhvr>
                                      <p:to>
                                        <p:strVal val="visible"/>
                                      </p:to>
                                    </p:set>
                                    <p:animEffect transition="in" filter="dissolve">
                                      <p:cBhvr>
                                        <p:cTn id="46" dur="500"/>
                                        <p:tgtEl>
                                          <p:spTgt spid="692"/>
                                        </p:tgtEl>
                                      </p:cBhvr>
                                    </p:animEffect>
                                  </p:childTnLst>
                                </p:cTn>
                              </p:par>
                              <p:par>
                                <p:cTn id="47" presetID="9" presetClass="entr" presetSubtype="0" fill="hold" nodeType="withEffect">
                                  <p:stCondLst>
                                    <p:cond delay="0"/>
                                  </p:stCondLst>
                                  <p:childTnLst>
                                    <p:set>
                                      <p:cBhvr>
                                        <p:cTn id="48" dur="1" fill="hold">
                                          <p:stCondLst>
                                            <p:cond delay="0"/>
                                          </p:stCondLst>
                                        </p:cTn>
                                        <p:tgtEl>
                                          <p:spTgt spid="709"/>
                                        </p:tgtEl>
                                        <p:attrNameLst>
                                          <p:attrName>style.visibility</p:attrName>
                                        </p:attrNameLst>
                                      </p:cBhvr>
                                      <p:to>
                                        <p:strVal val="visible"/>
                                      </p:to>
                                    </p:set>
                                    <p:animEffect transition="in" filter="dissolve">
                                      <p:cBhvr>
                                        <p:cTn id="49" dur="500"/>
                                        <p:tgtEl>
                                          <p:spTgt spid="70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12"/>
                                        </p:tgtEl>
                                        <p:attrNameLst>
                                          <p:attrName>style.visibility</p:attrName>
                                        </p:attrNameLst>
                                      </p:cBhvr>
                                      <p:to>
                                        <p:strVal val="visible"/>
                                      </p:to>
                                    </p:set>
                                    <p:animEffect transition="in" filter="dissolve">
                                      <p:cBhvr>
                                        <p:cTn id="52" dur="500"/>
                                        <p:tgtEl>
                                          <p:spTgt spid="71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13"/>
                                        </p:tgtEl>
                                        <p:attrNameLst>
                                          <p:attrName>style.visibility</p:attrName>
                                        </p:attrNameLst>
                                      </p:cBhvr>
                                      <p:to>
                                        <p:strVal val="visible"/>
                                      </p:to>
                                    </p:set>
                                    <p:animEffect transition="in" filter="dissolve">
                                      <p:cBhvr>
                                        <p:cTn id="55" dur="5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12" grpId="0" animBg="1"/>
      <p:bldP spid="7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1030-E79D-5942-A690-04B4CF6D03DD}"/>
              </a:ext>
            </a:extLst>
          </p:cNvPr>
          <p:cNvSpPr>
            <a:spLocks noGrp="1"/>
          </p:cNvSpPr>
          <p:nvPr>
            <p:ph type="title"/>
          </p:nvPr>
        </p:nvSpPr>
        <p:spPr/>
        <p:txBody>
          <a:bodyPr/>
          <a:lstStyle/>
          <a:p>
            <a:r>
              <a:rPr lang="en-US" dirty="0"/>
              <a:t>Supervising Corner Detection</a:t>
            </a:r>
          </a:p>
        </p:txBody>
      </p:sp>
      <p:pic>
        <p:nvPicPr>
          <p:cNvPr id="20" name="Picture 19">
            <a:extLst>
              <a:ext uri="{FF2B5EF4-FFF2-40B4-BE49-F238E27FC236}">
                <a16:creationId xmlns:a16="http://schemas.microsoft.com/office/drawing/2014/main" id="{FD68618B-9864-3C40-94B5-52696A21E3D0}"/>
              </a:ext>
            </a:extLst>
          </p:cNvPr>
          <p:cNvPicPr>
            <a:picLocks noChangeAspect="1"/>
          </p:cNvPicPr>
          <p:nvPr/>
        </p:nvPicPr>
        <p:blipFill>
          <a:blip r:embed="rId3"/>
          <a:stretch>
            <a:fillRect/>
          </a:stretch>
        </p:blipFill>
        <p:spPr>
          <a:xfrm>
            <a:off x="3038069" y="2033496"/>
            <a:ext cx="6015043" cy="4511282"/>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B9D3B667-EB61-644F-B871-0DFDC8CD078C}"/>
              </a:ext>
            </a:extLst>
          </p:cNvPr>
          <p:cNvSpPr/>
          <p:nvPr/>
        </p:nvSpPr>
        <p:spPr>
          <a:xfrm>
            <a:off x="3035881" y="2033496"/>
            <a:ext cx="6017231" cy="4511282"/>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49AC90C-C106-8947-87ED-71FC3624E655}"/>
              </a:ext>
            </a:extLst>
          </p:cNvPr>
          <p:cNvSpPr>
            <a:spLocks noChangeAspect="1"/>
          </p:cNvSpPr>
          <p:nvPr/>
        </p:nvSpPr>
        <p:spPr>
          <a:xfrm>
            <a:off x="6974995" y="2861830"/>
            <a:ext cx="534727" cy="53472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94B973A-637F-0F4E-AA31-2BD733726A65}"/>
              </a:ext>
            </a:extLst>
          </p:cNvPr>
          <p:cNvSpPr>
            <a:spLocks noChangeAspect="1"/>
          </p:cNvSpPr>
          <p:nvPr/>
        </p:nvSpPr>
        <p:spPr>
          <a:xfrm>
            <a:off x="8292390" y="6161715"/>
            <a:ext cx="534727" cy="53472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BF388D1-DDE6-0A49-BB6B-2E6BD86E10F6}"/>
              </a:ext>
            </a:extLst>
          </p:cNvPr>
          <p:cNvSpPr>
            <a:spLocks noChangeAspect="1"/>
          </p:cNvSpPr>
          <p:nvPr/>
        </p:nvSpPr>
        <p:spPr>
          <a:xfrm>
            <a:off x="4878048" y="5783385"/>
            <a:ext cx="534727" cy="53472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FEBCEA1-170A-C042-B084-EF9A05CC1180}"/>
              </a:ext>
            </a:extLst>
          </p:cNvPr>
          <p:cNvSpPr>
            <a:spLocks noChangeAspect="1"/>
          </p:cNvSpPr>
          <p:nvPr/>
        </p:nvSpPr>
        <p:spPr>
          <a:xfrm>
            <a:off x="2769612" y="2861830"/>
            <a:ext cx="534727" cy="534727"/>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9B75933-FE68-CD48-ABC1-8D88AC7B1CBC}"/>
              </a:ext>
            </a:extLst>
          </p:cNvPr>
          <p:cNvSpPr/>
          <p:nvPr/>
        </p:nvSpPr>
        <p:spPr>
          <a:xfrm>
            <a:off x="8468674" y="6341376"/>
            <a:ext cx="179107" cy="17910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CDDC9F-11EB-294C-A955-B9CE06496889}"/>
              </a:ext>
            </a:extLst>
          </p:cNvPr>
          <p:cNvSpPr/>
          <p:nvPr/>
        </p:nvSpPr>
        <p:spPr>
          <a:xfrm>
            <a:off x="7149610" y="3041201"/>
            <a:ext cx="179107" cy="17910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3884431-EF7D-F449-9DAA-10D0B63DBD63}"/>
              </a:ext>
            </a:extLst>
          </p:cNvPr>
          <p:cNvSpPr>
            <a:spLocks noChangeAspect="1"/>
          </p:cNvSpPr>
          <p:nvPr/>
        </p:nvSpPr>
        <p:spPr>
          <a:xfrm>
            <a:off x="2946328" y="3041201"/>
            <a:ext cx="179107" cy="17910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28AB83-554E-EE48-B45C-47BDC27EF3A3}"/>
              </a:ext>
            </a:extLst>
          </p:cNvPr>
          <p:cNvSpPr/>
          <p:nvPr/>
        </p:nvSpPr>
        <p:spPr>
          <a:xfrm>
            <a:off x="5052681" y="5955384"/>
            <a:ext cx="179107" cy="17910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93FEA8-B818-CF4F-B773-8A01B1A2420C}"/>
              </a:ext>
            </a:extLst>
          </p:cNvPr>
          <p:cNvSpPr/>
          <p:nvPr/>
        </p:nvSpPr>
        <p:spPr>
          <a:xfrm>
            <a:off x="3027891" y="3129974"/>
            <a:ext cx="2116426" cy="2911750"/>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010F35-7E31-4540-BBB9-CA584F64E57A}"/>
              </a:ext>
            </a:extLst>
          </p:cNvPr>
          <p:cNvSpPr/>
          <p:nvPr/>
        </p:nvSpPr>
        <p:spPr>
          <a:xfrm>
            <a:off x="7239163" y="3129974"/>
            <a:ext cx="1312875" cy="3299104"/>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611248-D93F-8646-811B-F10FECD100EC}"/>
              </a:ext>
            </a:extLst>
          </p:cNvPr>
          <p:cNvSpPr/>
          <p:nvPr/>
        </p:nvSpPr>
        <p:spPr>
          <a:xfrm>
            <a:off x="3125437" y="2953004"/>
            <a:ext cx="1936210" cy="32835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5D59E3-DBF4-5145-8C4C-85B2F2CFA62C}"/>
              </a:ext>
            </a:extLst>
          </p:cNvPr>
          <p:cNvSpPr/>
          <p:nvPr/>
        </p:nvSpPr>
        <p:spPr>
          <a:xfrm>
            <a:off x="7252753" y="3277077"/>
            <a:ext cx="1118375" cy="315200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90F29B8-B81F-9D40-B315-10A7EC535490}"/>
              </a:ext>
            </a:extLst>
          </p:cNvPr>
          <p:cNvSpPr txBox="1"/>
          <p:nvPr/>
        </p:nvSpPr>
        <p:spPr>
          <a:xfrm>
            <a:off x="9262741" y="4058304"/>
            <a:ext cx="2700706" cy="461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Reducing penalties</a:t>
            </a:r>
          </a:p>
        </p:txBody>
      </p:sp>
      <p:sp>
        <p:nvSpPr>
          <p:cNvPr id="37" name="TextBox 36">
            <a:extLst>
              <a:ext uri="{FF2B5EF4-FFF2-40B4-BE49-F238E27FC236}">
                <a16:creationId xmlns:a16="http://schemas.microsoft.com/office/drawing/2014/main" id="{8A43FBBA-83A8-9E4D-90E0-F7809F9DAD74}"/>
              </a:ext>
            </a:extLst>
          </p:cNvPr>
          <p:cNvSpPr txBox="1"/>
          <p:nvPr/>
        </p:nvSpPr>
        <p:spPr>
          <a:xfrm>
            <a:off x="5747322" y="1459855"/>
            <a:ext cx="580091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dirty="0"/>
              <a:t>Boxes sufficiently overlap with ground-truths</a:t>
            </a:r>
          </a:p>
        </p:txBody>
      </p:sp>
      <p:sp>
        <p:nvSpPr>
          <p:cNvPr id="38" name="Freeform 37">
            <a:extLst>
              <a:ext uri="{FF2B5EF4-FFF2-40B4-BE49-F238E27FC236}">
                <a16:creationId xmlns:a16="http://schemas.microsoft.com/office/drawing/2014/main" id="{BE33CAC8-E781-D24F-B9BE-3C1C1E94799C}"/>
              </a:ext>
            </a:extLst>
          </p:cNvPr>
          <p:cNvSpPr/>
          <p:nvPr/>
        </p:nvSpPr>
        <p:spPr>
          <a:xfrm>
            <a:off x="4234962" y="1690688"/>
            <a:ext cx="1524000" cy="1242920"/>
          </a:xfrm>
          <a:custGeom>
            <a:avLst/>
            <a:gdLst>
              <a:gd name="connsiteX0" fmla="*/ 1524000 w 1524000"/>
              <a:gd name="connsiteY0" fmla="*/ 50614 h 1242920"/>
              <a:gd name="connsiteX1" fmla="*/ 663388 w 1524000"/>
              <a:gd name="connsiteY1" fmla="*/ 140261 h 1242920"/>
              <a:gd name="connsiteX2" fmla="*/ 0 w 1524000"/>
              <a:gd name="connsiteY2" fmla="*/ 1242920 h 1242920"/>
            </a:gdLst>
            <a:ahLst/>
            <a:cxnLst>
              <a:cxn ang="0">
                <a:pos x="connsiteX0" y="connsiteY0"/>
              </a:cxn>
              <a:cxn ang="0">
                <a:pos x="connsiteX1" y="connsiteY1"/>
              </a:cxn>
              <a:cxn ang="0">
                <a:pos x="connsiteX2" y="connsiteY2"/>
              </a:cxn>
            </a:cxnLst>
            <a:rect l="l" t="t" r="r" b="b"/>
            <a:pathLst>
              <a:path w="1524000" h="1242920">
                <a:moveTo>
                  <a:pt x="1524000" y="50614"/>
                </a:moveTo>
                <a:cubicBezTo>
                  <a:pt x="1220694" y="-3922"/>
                  <a:pt x="917388" y="-58457"/>
                  <a:pt x="663388" y="140261"/>
                </a:cubicBezTo>
                <a:cubicBezTo>
                  <a:pt x="409388" y="338979"/>
                  <a:pt x="204694" y="790949"/>
                  <a:pt x="0" y="1242920"/>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1E3D2A1B-B10F-6545-99A1-EFC2A4D2289B}"/>
              </a:ext>
            </a:extLst>
          </p:cNvPr>
          <p:cNvSpPr/>
          <p:nvPr/>
        </p:nvSpPr>
        <p:spPr>
          <a:xfrm>
            <a:off x="7793950" y="1929561"/>
            <a:ext cx="358960" cy="1335741"/>
          </a:xfrm>
          <a:custGeom>
            <a:avLst/>
            <a:gdLst>
              <a:gd name="connsiteX0" fmla="*/ 0 w 358960"/>
              <a:gd name="connsiteY0" fmla="*/ 0 h 1335741"/>
              <a:gd name="connsiteX1" fmla="*/ 349624 w 358960"/>
              <a:gd name="connsiteY1" fmla="*/ 537882 h 1335741"/>
              <a:gd name="connsiteX2" fmla="*/ 224118 w 358960"/>
              <a:gd name="connsiteY2" fmla="*/ 1335741 h 1335741"/>
            </a:gdLst>
            <a:ahLst/>
            <a:cxnLst>
              <a:cxn ang="0">
                <a:pos x="connsiteX0" y="connsiteY0"/>
              </a:cxn>
              <a:cxn ang="0">
                <a:pos x="connsiteX1" y="connsiteY1"/>
              </a:cxn>
              <a:cxn ang="0">
                <a:pos x="connsiteX2" y="connsiteY2"/>
              </a:cxn>
            </a:cxnLst>
            <a:rect l="l" t="t" r="r" b="b"/>
            <a:pathLst>
              <a:path w="358960" h="1335741">
                <a:moveTo>
                  <a:pt x="0" y="0"/>
                </a:moveTo>
                <a:cubicBezTo>
                  <a:pt x="156135" y="157629"/>
                  <a:pt x="312271" y="315259"/>
                  <a:pt x="349624" y="537882"/>
                </a:cubicBezTo>
                <a:cubicBezTo>
                  <a:pt x="386977" y="760505"/>
                  <a:pt x="305547" y="1048123"/>
                  <a:pt x="224118" y="1335741"/>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7BEC996-3EF6-F64B-9E30-F27E732D3A57}"/>
              </a:ext>
            </a:extLst>
          </p:cNvPr>
          <p:cNvCxnSpPr>
            <a:cxnSpLocks/>
          </p:cNvCxnSpPr>
          <p:nvPr/>
        </p:nvCxnSpPr>
        <p:spPr>
          <a:xfrm flipH="1">
            <a:off x="8647781" y="4283212"/>
            <a:ext cx="614960" cy="195332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E30F757C-4CEF-644B-A5FB-C16294A49A1B}"/>
              </a:ext>
            </a:extLst>
          </p:cNvPr>
          <p:cNvCxnSpPr>
            <a:cxnSpLocks/>
            <a:stCxn id="36" idx="1"/>
          </p:cNvCxnSpPr>
          <p:nvPr/>
        </p:nvCxnSpPr>
        <p:spPr>
          <a:xfrm flipH="1" flipV="1">
            <a:off x="7428275" y="3129975"/>
            <a:ext cx="1834466" cy="115916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4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19" presetClass="emph" presetSubtype="0" fill="hold" grpId="1" nodeType="withEffect">
                                  <p:stCondLst>
                                    <p:cond delay="0"/>
                                  </p:stCondLst>
                                  <p:childTnLst>
                                    <p:animClr clrSpc="rgb" dir="cw">
                                      <p:cBhvr override="childStyle">
                                        <p:cTn id="18" dur="500" fill="hold"/>
                                        <p:tgtEl>
                                          <p:spTgt spid="24"/>
                                        </p:tgtEl>
                                        <p:attrNameLst>
                                          <p:attrName>style.color</p:attrName>
                                        </p:attrNameLst>
                                      </p:cBhvr>
                                      <p:to>
                                        <a:srgbClr val="CBCBCB"/>
                                      </p:to>
                                    </p:animClr>
                                    <p:animClr clrSpc="rgb" dir="cw">
                                      <p:cBhvr>
                                        <p:cTn id="19" dur="500" fill="hold"/>
                                        <p:tgtEl>
                                          <p:spTgt spid="24"/>
                                        </p:tgtEl>
                                        <p:attrNameLst>
                                          <p:attrName>fillcolor</p:attrName>
                                        </p:attrNameLst>
                                      </p:cBhvr>
                                      <p:to>
                                        <a:srgbClr val="CBCBCB"/>
                                      </p:to>
                                    </p:animClr>
                                    <p:set>
                                      <p:cBhvr>
                                        <p:cTn id="20" dur="500" fill="hold"/>
                                        <p:tgtEl>
                                          <p:spTgt spid="24"/>
                                        </p:tgtEl>
                                        <p:attrNameLst>
                                          <p:attrName>fill.type</p:attrName>
                                        </p:attrNameLst>
                                      </p:cBhvr>
                                      <p:to>
                                        <p:strVal val="solid"/>
                                      </p:to>
                                    </p:set>
                                    <p:set>
                                      <p:cBhvr>
                                        <p:cTn id="21" dur="500" fill="hold"/>
                                        <p:tgtEl>
                                          <p:spTgt spid="24"/>
                                        </p:tgtEl>
                                        <p:attrNameLst>
                                          <p:attrName>fill.on</p:attrName>
                                        </p:attrNameLst>
                                      </p:cBhvr>
                                      <p:to>
                                        <p:strVal val="true"/>
                                      </p:to>
                                    </p:set>
                                  </p:childTnLst>
                                </p:cTn>
                              </p:par>
                              <p:par>
                                <p:cTn id="22" presetID="19" presetClass="emph" presetSubtype="0" fill="hold" grpId="1" nodeType="withEffect">
                                  <p:stCondLst>
                                    <p:cond delay="0"/>
                                  </p:stCondLst>
                                  <p:childTnLst>
                                    <p:animClr clrSpc="rgb" dir="cw">
                                      <p:cBhvr override="childStyle">
                                        <p:cTn id="23" dur="500" fill="hold"/>
                                        <p:tgtEl>
                                          <p:spTgt spid="22"/>
                                        </p:tgtEl>
                                        <p:attrNameLst>
                                          <p:attrName>style.color</p:attrName>
                                        </p:attrNameLst>
                                      </p:cBhvr>
                                      <p:to>
                                        <a:srgbClr val="CBCBCB"/>
                                      </p:to>
                                    </p:animClr>
                                    <p:animClr clrSpc="rgb" dir="cw">
                                      <p:cBhvr>
                                        <p:cTn id="24" dur="500" fill="hold"/>
                                        <p:tgtEl>
                                          <p:spTgt spid="22"/>
                                        </p:tgtEl>
                                        <p:attrNameLst>
                                          <p:attrName>fillcolor</p:attrName>
                                        </p:attrNameLst>
                                      </p:cBhvr>
                                      <p:to>
                                        <a:srgbClr val="CBCBCB"/>
                                      </p:to>
                                    </p:animClr>
                                    <p:set>
                                      <p:cBhvr>
                                        <p:cTn id="25" dur="500" fill="hold"/>
                                        <p:tgtEl>
                                          <p:spTgt spid="22"/>
                                        </p:tgtEl>
                                        <p:attrNameLst>
                                          <p:attrName>fill.type</p:attrName>
                                        </p:attrNameLst>
                                      </p:cBhvr>
                                      <p:to>
                                        <p:strVal val="solid"/>
                                      </p:to>
                                    </p:set>
                                    <p:set>
                                      <p:cBhvr>
                                        <p:cTn id="26" dur="500" fill="hold"/>
                                        <p:tgtEl>
                                          <p:spTgt spid="22"/>
                                        </p:tgtEl>
                                        <p:attrNameLst>
                                          <p:attrName>fill.on</p:attrName>
                                        </p:attrNameLst>
                                      </p:cBhvr>
                                      <p:to>
                                        <p:strVal val="true"/>
                                      </p:to>
                                    </p:set>
                                  </p:childTnLst>
                                </p:cTn>
                              </p:par>
                              <p:par>
                                <p:cTn id="27" presetID="19" presetClass="emph" presetSubtype="0" fill="hold" grpId="1" nodeType="withEffect">
                                  <p:stCondLst>
                                    <p:cond delay="0"/>
                                  </p:stCondLst>
                                  <p:childTnLst>
                                    <p:animClr clrSpc="rgb" dir="cw">
                                      <p:cBhvr override="childStyle">
                                        <p:cTn id="28" dur="500" fill="hold"/>
                                        <p:tgtEl>
                                          <p:spTgt spid="26"/>
                                        </p:tgtEl>
                                        <p:attrNameLst>
                                          <p:attrName>style.color</p:attrName>
                                        </p:attrNameLst>
                                      </p:cBhvr>
                                      <p:to>
                                        <a:srgbClr val="CBCBCB"/>
                                      </p:to>
                                    </p:animClr>
                                    <p:animClr clrSpc="rgb" dir="cw">
                                      <p:cBhvr>
                                        <p:cTn id="29" dur="500" fill="hold"/>
                                        <p:tgtEl>
                                          <p:spTgt spid="26"/>
                                        </p:tgtEl>
                                        <p:attrNameLst>
                                          <p:attrName>fillcolor</p:attrName>
                                        </p:attrNameLst>
                                      </p:cBhvr>
                                      <p:to>
                                        <a:srgbClr val="CBCBCB"/>
                                      </p:to>
                                    </p:animClr>
                                    <p:set>
                                      <p:cBhvr>
                                        <p:cTn id="30" dur="500" fill="hold"/>
                                        <p:tgtEl>
                                          <p:spTgt spid="26"/>
                                        </p:tgtEl>
                                        <p:attrNameLst>
                                          <p:attrName>fill.type</p:attrName>
                                        </p:attrNameLst>
                                      </p:cBhvr>
                                      <p:to>
                                        <p:strVal val="solid"/>
                                      </p:to>
                                    </p:set>
                                    <p:set>
                                      <p:cBhvr>
                                        <p:cTn id="31" dur="500" fill="hold"/>
                                        <p:tgtEl>
                                          <p:spTgt spid="26"/>
                                        </p:tgtEl>
                                        <p:attrNameLst>
                                          <p:attrName>fill.on</p:attrName>
                                        </p:attrNameLst>
                                      </p:cBhvr>
                                      <p:to>
                                        <p:strVal val="true"/>
                                      </p:to>
                                    </p:set>
                                  </p:childTnLst>
                                </p:cTn>
                              </p:par>
                              <p:par>
                                <p:cTn id="32" presetID="19" presetClass="emph" presetSubtype="0" fill="hold" grpId="1" nodeType="withEffect">
                                  <p:stCondLst>
                                    <p:cond delay="0"/>
                                  </p:stCondLst>
                                  <p:childTnLst>
                                    <p:animClr clrSpc="rgb" dir="cw">
                                      <p:cBhvr override="childStyle">
                                        <p:cTn id="33" dur="500" fill="hold"/>
                                        <p:tgtEl>
                                          <p:spTgt spid="28"/>
                                        </p:tgtEl>
                                        <p:attrNameLst>
                                          <p:attrName>style.color</p:attrName>
                                        </p:attrNameLst>
                                      </p:cBhvr>
                                      <p:to>
                                        <a:srgbClr val="CBCBCB"/>
                                      </p:to>
                                    </p:animClr>
                                    <p:animClr clrSpc="rgb" dir="cw">
                                      <p:cBhvr>
                                        <p:cTn id="34" dur="500" fill="hold"/>
                                        <p:tgtEl>
                                          <p:spTgt spid="28"/>
                                        </p:tgtEl>
                                        <p:attrNameLst>
                                          <p:attrName>fillcolor</p:attrName>
                                        </p:attrNameLst>
                                      </p:cBhvr>
                                      <p:to>
                                        <a:srgbClr val="CBCBCB"/>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9"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par>
                                <p:cTn id="43" presetID="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par>
                                <p:cTn id="46" presetID="9"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dissolve">
                                      <p:cBhvr>
                                        <p:cTn id="56" dur="500"/>
                                        <p:tgtEl>
                                          <p:spTgt spid="3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dissolve">
                                      <p:cBhvr>
                                        <p:cTn id="59" dur="500"/>
                                        <p:tgtEl>
                                          <p:spTgt spid="3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dissolve">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P spid="24" grpId="1" animBg="1"/>
      <p:bldP spid="28" grpId="0" animBg="1"/>
      <p:bldP spid="28" grpId="1" animBg="1"/>
      <p:bldP spid="26" grpId="0" animBg="1"/>
      <p:bldP spid="26" grpId="1" animBg="1"/>
      <p:bldP spid="32" grpId="0" animBg="1"/>
      <p:bldP spid="33" grpId="0" animBg="1"/>
      <p:bldP spid="36" grpId="0" animBg="1"/>
      <p:bldP spid="36" grpId="1"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1824-BD3F-AB4B-B0DC-13EF0A74E968}"/>
              </a:ext>
            </a:extLst>
          </p:cNvPr>
          <p:cNvSpPr>
            <a:spLocks noGrp="1"/>
          </p:cNvSpPr>
          <p:nvPr>
            <p:ph type="title"/>
          </p:nvPr>
        </p:nvSpPr>
        <p:spPr/>
        <p:txBody>
          <a:bodyPr/>
          <a:lstStyle/>
          <a:p>
            <a:r>
              <a:rPr lang="en-US" dirty="0"/>
              <a:t>Corner Pooling</a:t>
            </a:r>
          </a:p>
        </p:txBody>
      </p:sp>
      <p:pic>
        <p:nvPicPr>
          <p:cNvPr id="3" name="Picture 2">
            <a:extLst>
              <a:ext uri="{FF2B5EF4-FFF2-40B4-BE49-F238E27FC236}">
                <a16:creationId xmlns:a16="http://schemas.microsoft.com/office/drawing/2014/main" id="{1B21B584-F437-C346-87EF-DBD19718FB7C}"/>
              </a:ext>
            </a:extLst>
          </p:cNvPr>
          <p:cNvPicPr>
            <a:picLocks noChangeAspect="1"/>
          </p:cNvPicPr>
          <p:nvPr/>
        </p:nvPicPr>
        <p:blipFill>
          <a:blip r:embed="rId3"/>
          <a:stretch>
            <a:fillRect/>
          </a:stretch>
        </p:blipFill>
        <p:spPr>
          <a:xfrm>
            <a:off x="4149849" y="1795345"/>
            <a:ext cx="4329908" cy="4329908"/>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5C46A934-FEE9-AA4C-9DAB-B554052616E0}"/>
              </a:ext>
            </a:extLst>
          </p:cNvPr>
          <p:cNvSpPr/>
          <p:nvPr/>
        </p:nvSpPr>
        <p:spPr>
          <a:xfrm>
            <a:off x="4505672" y="2700622"/>
            <a:ext cx="193683" cy="19368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7CD9935-85F7-174F-AD4F-8B8CC03ACBE9}"/>
              </a:ext>
            </a:extLst>
          </p:cNvPr>
          <p:cNvCxnSpPr/>
          <p:nvPr/>
        </p:nvCxnSpPr>
        <p:spPr>
          <a:xfrm>
            <a:off x="4229451" y="2797463"/>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DF22A0-8500-2940-BF37-CF008FCC1E52}"/>
              </a:ext>
            </a:extLst>
          </p:cNvPr>
          <p:cNvCxnSpPr>
            <a:cxnSpLocks/>
          </p:cNvCxnSpPr>
          <p:nvPr/>
        </p:nvCxnSpPr>
        <p:spPr>
          <a:xfrm flipV="1">
            <a:off x="4602516" y="2559774"/>
            <a:ext cx="0" cy="1493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E7C1D1C0-EA04-0044-98E7-2F9E906C7D4E}"/>
              </a:ext>
            </a:extLst>
          </p:cNvPr>
          <p:cNvSpPr/>
          <p:nvPr/>
        </p:nvSpPr>
        <p:spPr>
          <a:xfrm>
            <a:off x="4144887" y="1795345"/>
            <a:ext cx="4329908" cy="4329908"/>
          </a:xfrm>
          <a:custGeom>
            <a:avLst/>
            <a:gdLst>
              <a:gd name="connsiteX0" fmla="*/ 729842 w 4329908"/>
              <a:gd name="connsiteY0" fmla="*/ 1058810 h 4329908"/>
              <a:gd name="connsiteX1" fmla="*/ 729842 w 4329908"/>
              <a:gd name="connsiteY1" fmla="*/ 1281747 h 4329908"/>
              <a:gd name="connsiteX2" fmla="*/ 4329908 w 4329908"/>
              <a:gd name="connsiteY2" fmla="*/ 1281747 h 4329908"/>
              <a:gd name="connsiteX3" fmla="*/ 4329908 w 4329908"/>
              <a:gd name="connsiteY3" fmla="*/ 4329908 h 4329908"/>
              <a:gd name="connsiteX4" fmla="*/ 0 w 4329908"/>
              <a:gd name="connsiteY4" fmla="*/ 4329908 h 4329908"/>
              <a:gd name="connsiteX5" fmla="*/ 0 w 4329908"/>
              <a:gd name="connsiteY5" fmla="*/ 4329907 h 4329908"/>
              <a:gd name="connsiteX6" fmla="*/ 729842 w 4329908"/>
              <a:gd name="connsiteY6" fmla="*/ 4329907 h 4329908"/>
              <a:gd name="connsiteX7" fmla="*/ 729842 w 4329908"/>
              <a:gd name="connsiteY7" fmla="*/ 1281748 h 4329908"/>
              <a:gd name="connsiteX8" fmla="*/ 489645 w 4329908"/>
              <a:gd name="connsiteY8" fmla="*/ 1281748 h 4329908"/>
              <a:gd name="connsiteX9" fmla="*/ 502741 w 4329908"/>
              <a:gd name="connsiteY9" fmla="*/ 1280593 h 4329908"/>
              <a:gd name="connsiteX10" fmla="*/ 729810 w 4329908"/>
              <a:gd name="connsiteY10" fmla="*/ 1059131 h 4329908"/>
              <a:gd name="connsiteX11" fmla="*/ 0 w 4329908"/>
              <a:gd name="connsiteY11" fmla="*/ 0 h 4329908"/>
              <a:gd name="connsiteX12" fmla="*/ 4329908 w 4329908"/>
              <a:gd name="connsiteY12" fmla="*/ 0 h 4329908"/>
              <a:gd name="connsiteX13" fmla="*/ 4329908 w 4329908"/>
              <a:gd name="connsiteY13" fmla="*/ 1 h 4329908"/>
              <a:gd name="connsiteX14" fmla="*/ 729842 w 4329908"/>
              <a:gd name="connsiteY14" fmla="*/ 1 h 4329908"/>
              <a:gd name="connsiteX15" fmla="*/ 729842 w 4329908"/>
              <a:gd name="connsiteY15" fmla="*/ 945427 h 4329908"/>
              <a:gd name="connsiteX16" fmla="*/ 729810 w 4329908"/>
              <a:gd name="connsiteY16" fmla="*/ 945106 h 4329908"/>
              <a:gd name="connsiteX17" fmla="*/ 452664 w 4329908"/>
              <a:gd name="connsiteY17" fmla="*/ 719225 h 4329908"/>
              <a:gd name="connsiteX18" fmla="*/ 169771 w 4329908"/>
              <a:gd name="connsiteY18" fmla="*/ 1002118 h 4329908"/>
              <a:gd name="connsiteX19" fmla="*/ 395652 w 4329908"/>
              <a:gd name="connsiteY19" fmla="*/ 1279264 h 4329908"/>
              <a:gd name="connsiteX20" fmla="*/ 420296 w 4329908"/>
              <a:gd name="connsiteY20" fmla="*/ 1281748 h 4329908"/>
              <a:gd name="connsiteX21" fmla="*/ 0 w 4329908"/>
              <a:gd name="connsiteY21" fmla="*/ 1281748 h 43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9908" h="4329908">
                <a:moveTo>
                  <a:pt x="729842" y="1058810"/>
                </a:moveTo>
                <a:lnTo>
                  <a:pt x="729842" y="1281747"/>
                </a:lnTo>
                <a:lnTo>
                  <a:pt x="4329908" y="1281747"/>
                </a:lnTo>
                <a:lnTo>
                  <a:pt x="4329908" y="4329908"/>
                </a:lnTo>
                <a:lnTo>
                  <a:pt x="0" y="4329908"/>
                </a:lnTo>
                <a:lnTo>
                  <a:pt x="0" y="4329907"/>
                </a:lnTo>
                <a:lnTo>
                  <a:pt x="729842" y="4329907"/>
                </a:lnTo>
                <a:lnTo>
                  <a:pt x="729842" y="1281748"/>
                </a:lnTo>
                <a:lnTo>
                  <a:pt x="489645" y="1281748"/>
                </a:lnTo>
                <a:lnTo>
                  <a:pt x="502741" y="1280593"/>
                </a:lnTo>
                <a:cubicBezTo>
                  <a:pt x="616517" y="1260269"/>
                  <a:pt x="706729" y="1171927"/>
                  <a:pt x="729810" y="1059131"/>
                </a:cubicBezTo>
                <a:close/>
                <a:moveTo>
                  <a:pt x="0" y="0"/>
                </a:moveTo>
                <a:lnTo>
                  <a:pt x="4329908" y="0"/>
                </a:lnTo>
                <a:lnTo>
                  <a:pt x="4329908" y="1"/>
                </a:lnTo>
                <a:lnTo>
                  <a:pt x="729842" y="1"/>
                </a:lnTo>
                <a:lnTo>
                  <a:pt x="729842" y="945427"/>
                </a:lnTo>
                <a:lnTo>
                  <a:pt x="729810" y="945106"/>
                </a:lnTo>
                <a:cubicBezTo>
                  <a:pt x="703431" y="816196"/>
                  <a:pt x="589372" y="719225"/>
                  <a:pt x="452664" y="719225"/>
                </a:cubicBezTo>
                <a:cubicBezTo>
                  <a:pt x="296427" y="719225"/>
                  <a:pt x="169771" y="845881"/>
                  <a:pt x="169771" y="1002118"/>
                </a:cubicBezTo>
                <a:cubicBezTo>
                  <a:pt x="169771" y="1138826"/>
                  <a:pt x="266742" y="1252885"/>
                  <a:pt x="395652" y="1279264"/>
                </a:cubicBezTo>
                <a:lnTo>
                  <a:pt x="420296" y="1281748"/>
                </a:lnTo>
                <a:lnTo>
                  <a:pt x="0" y="128174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EFB06-30AE-094F-A52D-CFE01BEE3952}"/>
              </a:ext>
            </a:extLst>
          </p:cNvPr>
          <p:cNvSpPr/>
          <p:nvPr/>
        </p:nvSpPr>
        <p:spPr>
          <a:xfrm>
            <a:off x="4876032" y="1795345"/>
            <a:ext cx="3600066" cy="12817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6E4063-B88C-B04F-BB58-03238D3A6275}"/>
              </a:ext>
            </a:extLst>
          </p:cNvPr>
          <p:cNvSpPr/>
          <p:nvPr/>
        </p:nvSpPr>
        <p:spPr>
          <a:xfrm>
            <a:off x="4147493" y="3073231"/>
            <a:ext cx="729842" cy="304816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39349F1-A686-1E4F-A5B4-A8B76824DD29}"/>
              </a:ext>
            </a:extLst>
          </p:cNvPr>
          <p:cNvSpPr/>
          <p:nvPr/>
        </p:nvSpPr>
        <p:spPr>
          <a:xfrm>
            <a:off x="7415921" y="2652162"/>
            <a:ext cx="290602" cy="29060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E26DB9-4990-0845-B145-D6A47919F074}"/>
              </a:ext>
            </a:extLst>
          </p:cNvPr>
          <p:cNvSpPr/>
          <p:nvPr/>
        </p:nvSpPr>
        <p:spPr>
          <a:xfrm>
            <a:off x="4457212" y="3811444"/>
            <a:ext cx="290602" cy="29060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6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xit" presetSubtype="0" fill="hold" grpId="0" nodeType="with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E5DB-0746-ED44-B32E-69EFAB760173}"/>
              </a:ext>
            </a:extLst>
          </p:cNvPr>
          <p:cNvSpPr>
            <a:spLocks noGrp="1"/>
          </p:cNvSpPr>
          <p:nvPr>
            <p:ph type="title"/>
          </p:nvPr>
        </p:nvSpPr>
        <p:spPr>
          <a:xfrm>
            <a:off x="838200" y="365125"/>
            <a:ext cx="10515600" cy="1325563"/>
          </a:xfrm>
        </p:spPr>
        <p:txBody>
          <a:bodyPr/>
          <a:lstStyle/>
          <a:p>
            <a:r>
              <a:rPr lang="en-US" dirty="0"/>
              <a:t>Top-Left Corner Pooling</a:t>
            </a:r>
          </a:p>
        </p:txBody>
      </p:sp>
      <p:grpSp>
        <p:nvGrpSpPr>
          <p:cNvPr id="7" name="Group 6">
            <a:extLst>
              <a:ext uri="{FF2B5EF4-FFF2-40B4-BE49-F238E27FC236}">
                <a16:creationId xmlns:a16="http://schemas.microsoft.com/office/drawing/2014/main" id="{149BB36B-08C3-0544-867E-83B341ECDB03}"/>
              </a:ext>
            </a:extLst>
          </p:cNvPr>
          <p:cNvGrpSpPr/>
          <p:nvPr/>
        </p:nvGrpSpPr>
        <p:grpSpPr>
          <a:xfrm>
            <a:off x="5422979" y="1527137"/>
            <a:ext cx="1566581" cy="2423649"/>
            <a:chOff x="5422979" y="1527137"/>
            <a:chExt cx="1566581" cy="2423649"/>
          </a:xfrm>
        </p:grpSpPr>
        <p:sp>
          <p:nvSpPr>
            <p:cNvPr id="3" name="Cube 2">
              <a:extLst>
                <a:ext uri="{FF2B5EF4-FFF2-40B4-BE49-F238E27FC236}">
                  <a16:creationId xmlns:a16="http://schemas.microsoft.com/office/drawing/2014/main" id="{405A3517-D1E9-154A-B09C-8933FD1A6223}"/>
                </a:ext>
              </a:extLst>
            </p:cNvPr>
            <p:cNvSpPr/>
            <p:nvPr/>
          </p:nvSpPr>
          <p:spPr>
            <a:xfrm>
              <a:off x="5422979" y="1527137"/>
              <a:ext cx="868074" cy="2423649"/>
            </a:xfrm>
            <a:prstGeom prst="cube">
              <a:avLst>
                <a:gd name="adj" fmla="val 847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662428D-58E3-7343-95C7-5C6B1ADF970E}"/>
                </a:ext>
              </a:extLst>
            </p:cNvPr>
            <p:cNvSpPr/>
            <p:nvPr/>
          </p:nvSpPr>
          <p:spPr>
            <a:xfrm>
              <a:off x="5768916" y="2408198"/>
              <a:ext cx="92869" cy="92869"/>
            </a:xfrm>
            <a:prstGeom prst="ellipse">
              <a:avLst/>
            </a:prstGeom>
            <a:solidFill>
              <a:srgbClr val="FF0000"/>
            </a:solidFill>
            <a:ln>
              <a:solidFill>
                <a:srgbClr val="C000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A015314-C311-7944-9D8D-C9762B755300}"/>
                </a:ext>
              </a:extLst>
            </p:cNvPr>
            <p:cNvCxnSpPr>
              <a:cxnSpLocks/>
            </p:cNvCxnSpPr>
            <p:nvPr/>
          </p:nvCxnSpPr>
          <p:spPr>
            <a:xfrm flipV="1">
              <a:off x="5768201" y="2074654"/>
              <a:ext cx="579264" cy="250712"/>
            </a:xfrm>
            <a:prstGeom prst="line">
              <a:avLst/>
            </a:prstGeom>
            <a:ln w="57150">
              <a:solidFill>
                <a:srgbClr val="FF0000"/>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F4F5270F-CC82-3849-8686-60DA23861D77}"/>
                </a:ext>
              </a:extLst>
            </p:cNvPr>
            <p:cNvSpPr/>
            <p:nvPr/>
          </p:nvSpPr>
          <p:spPr>
            <a:xfrm rot="2615753">
              <a:off x="6097740" y="1921972"/>
              <a:ext cx="194954" cy="547237"/>
            </a:xfrm>
            <a:prstGeom prst="rightBrace">
              <a:avLst>
                <a:gd name="adj1" fmla="val 25157"/>
                <a:gd name="adj2" fmla="val 50000"/>
              </a:avLst>
            </a:prstGeom>
            <a:ln w="57150">
              <a:solidFill>
                <a:srgbClr val="FF0000"/>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EC10414-E440-2E45-BEB3-F20F6B529ED3}"/>
                </a:ext>
              </a:extLst>
            </p:cNvPr>
            <p:cNvSpPr txBox="1"/>
            <p:nvPr/>
          </p:nvSpPr>
          <p:spPr>
            <a:xfrm>
              <a:off x="6219503" y="2047651"/>
              <a:ext cx="770057" cy="461665"/>
            </a:xfrm>
            <a:prstGeom prst="rect">
              <a:avLst/>
            </a:prstGeom>
            <a:noFill/>
          </p:spPr>
          <p:txBody>
            <a:bodyPr wrap="square" rtlCol="0">
              <a:spAutoFit/>
            </a:bodyPr>
            <a:lstStyle/>
            <a:p>
              <a:pPr algn="ctr"/>
              <a:r>
                <a:rPr lang="en-US" sz="2400" b="1" dirty="0">
                  <a:solidFill>
                    <a:srgbClr val="FF0000"/>
                  </a:solidFill>
                </a:rPr>
                <a:t>max</a:t>
              </a:r>
            </a:p>
          </p:txBody>
        </p:sp>
      </p:grpSp>
      <p:grpSp>
        <p:nvGrpSpPr>
          <p:cNvPr id="6" name="Group 5">
            <a:extLst>
              <a:ext uri="{FF2B5EF4-FFF2-40B4-BE49-F238E27FC236}">
                <a16:creationId xmlns:a16="http://schemas.microsoft.com/office/drawing/2014/main" id="{31FF07E8-B8A0-9643-8949-FD7DBC6851B5}"/>
              </a:ext>
            </a:extLst>
          </p:cNvPr>
          <p:cNvGrpSpPr/>
          <p:nvPr/>
        </p:nvGrpSpPr>
        <p:grpSpPr>
          <a:xfrm>
            <a:off x="5427748" y="3679787"/>
            <a:ext cx="1382648" cy="2423649"/>
            <a:chOff x="5427748" y="3679787"/>
            <a:chExt cx="1382648" cy="2423649"/>
          </a:xfrm>
        </p:grpSpPr>
        <p:sp>
          <p:nvSpPr>
            <p:cNvPr id="20" name="Cube 19">
              <a:extLst>
                <a:ext uri="{FF2B5EF4-FFF2-40B4-BE49-F238E27FC236}">
                  <a16:creationId xmlns:a16="http://schemas.microsoft.com/office/drawing/2014/main" id="{B743EE32-67CA-2D4F-AA0E-C6D1F0EA9164}"/>
                </a:ext>
              </a:extLst>
            </p:cNvPr>
            <p:cNvSpPr/>
            <p:nvPr/>
          </p:nvSpPr>
          <p:spPr>
            <a:xfrm>
              <a:off x="5427748" y="3679787"/>
              <a:ext cx="868074" cy="2423649"/>
            </a:xfrm>
            <a:prstGeom prst="cube">
              <a:avLst>
                <a:gd name="adj" fmla="val 847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A9E6D42-BCEA-E248-A26D-11FF27D32928}"/>
                </a:ext>
              </a:extLst>
            </p:cNvPr>
            <p:cNvSpPr/>
            <p:nvPr/>
          </p:nvSpPr>
          <p:spPr>
            <a:xfrm>
              <a:off x="5773685" y="4560848"/>
              <a:ext cx="92869" cy="92869"/>
            </a:xfrm>
            <a:prstGeom prst="ellipse">
              <a:avLst/>
            </a:prstGeom>
            <a:solidFill>
              <a:srgbClr val="FF0000"/>
            </a:solidFill>
            <a:ln>
              <a:solidFill>
                <a:srgbClr val="C000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6A5C9C7-DFEA-EC47-9E93-8373D0055AF9}"/>
                </a:ext>
              </a:extLst>
            </p:cNvPr>
            <p:cNvCxnSpPr>
              <a:cxnSpLocks/>
            </p:cNvCxnSpPr>
            <p:nvPr/>
          </p:nvCxnSpPr>
          <p:spPr>
            <a:xfrm>
              <a:off x="5820119" y="4560848"/>
              <a:ext cx="0" cy="1333501"/>
            </a:xfrm>
            <a:prstGeom prst="line">
              <a:avLst/>
            </a:prstGeom>
            <a:ln w="57150">
              <a:solidFill>
                <a:srgbClr val="FF0000"/>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C83A27C9-1FA9-A246-B425-AFAEC16B3B77}"/>
                </a:ext>
              </a:extLst>
            </p:cNvPr>
            <p:cNvSpPr/>
            <p:nvPr/>
          </p:nvSpPr>
          <p:spPr>
            <a:xfrm>
              <a:off x="5820119" y="4515217"/>
              <a:ext cx="194954" cy="1183482"/>
            </a:xfrm>
            <a:prstGeom prst="rightBrace">
              <a:avLst>
                <a:gd name="adj1" fmla="val 25157"/>
                <a:gd name="adj2" fmla="val 50000"/>
              </a:avLst>
            </a:prstGeom>
            <a:ln w="57150">
              <a:solidFill>
                <a:srgbClr val="FF0000"/>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492A511-BEAC-684E-B3BB-5EA0E894754D}"/>
                </a:ext>
              </a:extLst>
            </p:cNvPr>
            <p:cNvSpPr txBox="1"/>
            <p:nvPr/>
          </p:nvSpPr>
          <p:spPr>
            <a:xfrm>
              <a:off x="5874116" y="4834535"/>
              <a:ext cx="936280" cy="461665"/>
            </a:xfrm>
            <a:prstGeom prst="rect">
              <a:avLst/>
            </a:prstGeom>
            <a:noFill/>
          </p:spPr>
          <p:txBody>
            <a:bodyPr wrap="square" rtlCol="0">
              <a:spAutoFit/>
            </a:bodyPr>
            <a:lstStyle/>
            <a:p>
              <a:pPr algn="ctr"/>
              <a:r>
                <a:rPr lang="en-US" sz="2400" b="1" dirty="0">
                  <a:solidFill>
                    <a:srgbClr val="FF0000"/>
                  </a:solidFill>
                </a:rPr>
                <a:t>max</a:t>
              </a:r>
            </a:p>
          </p:txBody>
        </p:sp>
      </p:grpSp>
      <p:sp>
        <p:nvSpPr>
          <p:cNvPr id="30" name="Cube 29">
            <a:extLst>
              <a:ext uri="{FF2B5EF4-FFF2-40B4-BE49-F238E27FC236}">
                <a16:creationId xmlns:a16="http://schemas.microsoft.com/office/drawing/2014/main" id="{6A201A51-F593-0940-98DD-5B4743EE8DE8}"/>
              </a:ext>
            </a:extLst>
          </p:cNvPr>
          <p:cNvSpPr/>
          <p:nvPr/>
        </p:nvSpPr>
        <p:spPr>
          <a:xfrm>
            <a:off x="2927230" y="1561203"/>
            <a:ext cx="868074" cy="2423649"/>
          </a:xfrm>
          <a:prstGeom prst="cube">
            <a:avLst>
              <a:gd name="adj" fmla="val 847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ube 30">
            <a:extLst>
              <a:ext uri="{FF2B5EF4-FFF2-40B4-BE49-F238E27FC236}">
                <a16:creationId xmlns:a16="http://schemas.microsoft.com/office/drawing/2014/main" id="{FAA9C9F0-13A2-D846-88A7-477DB7F3C15F}"/>
              </a:ext>
            </a:extLst>
          </p:cNvPr>
          <p:cNvSpPr/>
          <p:nvPr/>
        </p:nvSpPr>
        <p:spPr>
          <a:xfrm>
            <a:off x="2927230" y="3679787"/>
            <a:ext cx="868074" cy="2423649"/>
          </a:xfrm>
          <a:prstGeom prst="cube">
            <a:avLst>
              <a:gd name="adj" fmla="val 847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5EDD0B55-01A7-7741-876F-DDAEBE0E878B}"/>
              </a:ext>
            </a:extLst>
          </p:cNvPr>
          <p:cNvGrpSpPr/>
          <p:nvPr/>
        </p:nvGrpSpPr>
        <p:grpSpPr>
          <a:xfrm>
            <a:off x="9131668" y="2325366"/>
            <a:ext cx="868074" cy="2423649"/>
            <a:chOff x="7599640" y="2488917"/>
            <a:chExt cx="868074" cy="2423649"/>
          </a:xfrm>
        </p:grpSpPr>
        <p:sp>
          <p:nvSpPr>
            <p:cNvPr id="32" name="Cube 31">
              <a:extLst>
                <a:ext uri="{FF2B5EF4-FFF2-40B4-BE49-F238E27FC236}">
                  <a16:creationId xmlns:a16="http://schemas.microsoft.com/office/drawing/2014/main" id="{21CFEDBF-722A-E945-AA6C-5185C6E2CC38}"/>
                </a:ext>
              </a:extLst>
            </p:cNvPr>
            <p:cNvSpPr/>
            <p:nvPr/>
          </p:nvSpPr>
          <p:spPr>
            <a:xfrm>
              <a:off x="7599640" y="2488917"/>
              <a:ext cx="868074" cy="2423649"/>
            </a:xfrm>
            <a:prstGeom prst="cube">
              <a:avLst>
                <a:gd name="adj" fmla="val 847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27C12F0-6535-8B42-8FAF-35C48B5EBDFD}"/>
                </a:ext>
              </a:extLst>
            </p:cNvPr>
            <p:cNvSpPr/>
            <p:nvPr/>
          </p:nvSpPr>
          <p:spPr>
            <a:xfrm>
              <a:off x="7945577" y="3369978"/>
              <a:ext cx="92869" cy="92869"/>
            </a:xfrm>
            <a:prstGeom prst="ellipse">
              <a:avLst/>
            </a:prstGeom>
            <a:solidFill>
              <a:srgbClr val="92D050"/>
            </a:solidFill>
            <a:ln>
              <a:solidFill>
                <a:srgbClr val="00B05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Arrow Connector 36">
            <a:extLst>
              <a:ext uri="{FF2B5EF4-FFF2-40B4-BE49-F238E27FC236}">
                <a16:creationId xmlns:a16="http://schemas.microsoft.com/office/drawing/2014/main" id="{B57C2541-4288-4C49-A784-3DCEEA217610}"/>
              </a:ext>
            </a:extLst>
          </p:cNvPr>
          <p:cNvCxnSpPr/>
          <p:nvPr/>
        </p:nvCxnSpPr>
        <p:spPr>
          <a:xfrm>
            <a:off x="3980406" y="2710386"/>
            <a:ext cx="1285875"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A261AA-6172-B048-9EF2-4E54B327D5EB}"/>
              </a:ext>
            </a:extLst>
          </p:cNvPr>
          <p:cNvCxnSpPr/>
          <p:nvPr/>
        </p:nvCxnSpPr>
        <p:spPr>
          <a:xfrm>
            <a:off x="3980405" y="4891611"/>
            <a:ext cx="1285875"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E14D0E76-B6CF-FC40-AEC6-D83909713FCE}"/>
              </a:ext>
            </a:extLst>
          </p:cNvPr>
          <p:cNvGrpSpPr/>
          <p:nvPr/>
        </p:nvGrpSpPr>
        <p:grpSpPr>
          <a:xfrm>
            <a:off x="7184159" y="3723767"/>
            <a:ext cx="224229" cy="224229"/>
            <a:chOff x="6596433" y="3145749"/>
            <a:chExt cx="1271587" cy="1271587"/>
          </a:xfrm>
        </p:grpSpPr>
        <p:sp>
          <p:nvSpPr>
            <p:cNvPr id="39" name="Oval 38">
              <a:extLst>
                <a:ext uri="{FF2B5EF4-FFF2-40B4-BE49-F238E27FC236}">
                  <a16:creationId xmlns:a16="http://schemas.microsoft.com/office/drawing/2014/main" id="{6AE2FD76-41DC-F44B-822E-ED0E65FECD4B}"/>
                </a:ext>
              </a:extLst>
            </p:cNvPr>
            <p:cNvSpPr/>
            <p:nvPr/>
          </p:nvSpPr>
          <p:spPr>
            <a:xfrm>
              <a:off x="6596433" y="3145749"/>
              <a:ext cx="1271587" cy="127158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FA0CBF15-F920-DC45-88C4-A977C4FDE749}"/>
                </a:ext>
              </a:extLst>
            </p:cNvPr>
            <p:cNvCxnSpPr>
              <a:stCxn id="39" idx="2"/>
              <a:endCxn id="39" idx="6"/>
            </p:cNvCxnSpPr>
            <p:nvPr/>
          </p:nvCxnSpPr>
          <p:spPr>
            <a:xfrm>
              <a:off x="6596433" y="3781543"/>
              <a:ext cx="127158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6D1A313-DFDD-224C-BC7C-F458904905EA}"/>
                </a:ext>
              </a:extLst>
            </p:cNvPr>
            <p:cNvCxnSpPr>
              <a:stCxn id="39" idx="0"/>
              <a:endCxn id="39" idx="4"/>
            </p:cNvCxnSpPr>
            <p:nvPr/>
          </p:nvCxnSpPr>
          <p:spPr>
            <a:xfrm>
              <a:off x="7232227" y="3145749"/>
              <a:ext cx="0" cy="127158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D141FD63-B0B2-EF41-A127-9994C349750E}"/>
              </a:ext>
            </a:extLst>
          </p:cNvPr>
          <p:cNvCxnSpPr/>
          <p:nvPr/>
        </p:nvCxnSpPr>
        <p:spPr>
          <a:xfrm>
            <a:off x="7597525" y="3835881"/>
            <a:ext cx="1285875"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44F20021-6884-7241-85F1-BF7D45DD801B}"/>
              </a:ext>
            </a:extLst>
          </p:cNvPr>
          <p:cNvCxnSpPr>
            <a:cxnSpLocks/>
            <a:endCxn id="39" idx="0"/>
          </p:cNvCxnSpPr>
          <p:nvPr/>
        </p:nvCxnSpPr>
        <p:spPr>
          <a:xfrm rot="16200000" flipH="1">
            <a:off x="6368692" y="2796184"/>
            <a:ext cx="1013381" cy="841783"/>
          </a:xfrm>
          <a:prstGeom prst="curvedConnector3">
            <a:avLst>
              <a:gd name="adj1" fmla="val 115"/>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A9CF0224-3D01-1F40-9556-4E4F5959E7D6}"/>
              </a:ext>
            </a:extLst>
          </p:cNvPr>
          <p:cNvCxnSpPr>
            <a:cxnSpLocks/>
          </p:cNvCxnSpPr>
          <p:nvPr/>
        </p:nvCxnSpPr>
        <p:spPr>
          <a:xfrm rot="5400000" flipH="1" flipV="1">
            <a:off x="6410086" y="4005424"/>
            <a:ext cx="930593" cy="841783"/>
          </a:xfrm>
          <a:prstGeom prst="curvedConnector3">
            <a:avLst>
              <a:gd name="adj1" fmla="val -328"/>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BDECEF-3363-C642-B982-EAF962130C7B}"/>
              </a:ext>
            </a:extLst>
          </p:cNvPr>
          <p:cNvSpPr txBox="1"/>
          <p:nvPr/>
        </p:nvSpPr>
        <p:spPr>
          <a:xfrm>
            <a:off x="2119141" y="6239046"/>
            <a:ext cx="2484252" cy="523220"/>
          </a:xfrm>
          <a:prstGeom prst="rect">
            <a:avLst/>
          </a:prstGeom>
          <a:noFill/>
        </p:spPr>
        <p:txBody>
          <a:bodyPr wrap="square" rtlCol="0">
            <a:spAutoFit/>
          </a:bodyPr>
          <a:lstStyle/>
          <a:p>
            <a:pPr algn="ctr"/>
            <a:r>
              <a:rPr lang="en-US" sz="2800" dirty="0"/>
              <a:t>feature maps</a:t>
            </a:r>
          </a:p>
        </p:txBody>
      </p:sp>
    </p:spTree>
    <p:extLst>
      <p:ext uri="{BB962C8B-B14F-4D97-AF65-F5344CB8AC3E}">
        <p14:creationId xmlns:p14="http://schemas.microsoft.com/office/powerpoint/2010/main" val="8647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500"/>
                                        <p:tgtEl>
                                          <p:spTgt spid="47"/>
                                        </p:tgtEl>
                                      </p:cBhvr>
                                    </p:animEffect>
                                  </p:childTnLst>
                                </p:cTn>
                              </p:par>
                              <p:par>
                                <p:cTn id="24" presetID="9"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500"/>
                                        <p:tgtEl>
                                          <p:spTgt spid="44"/>
                                        </p:tgtEl>
                                      </p:cBhvr>
                                    </p:animEffect>
                                  </p:childTnLst>
                                </p:cTn>
                              </p:par>
                              <p:par>
                                <p:cTn id="27" presetID="9"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dissolve">
                                      <p:cBhvr>
                                        <p:cTn id="29" dur="500"/>
                                        <p:tgtEl>
                                          <p:spTgt spid="49"/>
                                        </p:tgtEl>
                                      </p:cBhvr>
                                    </p:animEffect>
                                  </p:childTnLst>
                                </p:cTn>
                              </p:par>
                              <p:par>
                                <p:cTn id="30" presetID="9"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11071A5C-00F1-2446-A94B-89C32D63BE07}"/>
              </a:ext>
            </a:extLst>
          </p:cNvPr>
          <p:cNvPicPr>
            <a:picLocks/>
          </p:cNvPicPr>
          <p:nvPr/>
        </p:nvPicPr>
        <p:blipFill>
          <a:blip r:embed="rId3">
            <a:alphaModFix amt="50000"/>
          </a:blip>
          <a:stretch>
            <a:fillRect/>
          </a:stretch>
        </p:blipFill>
        <p:spPr>
          <a:xfrm>
            <a:off x="7122445" y="3659940"/>
            <a:ext cx="2286000" cy="2423160"/>
          </a:xfrm>
          <a:prstGeom prst="rect">
            <a:avLst/>
          </a:prstGeom>
          <a:ln>
            <a:noFill/>
          </a:ln>
          <a:effectLst>
            <a:outerShdw blurRad="292100" dist="139700" dir="2700000" algn="tl" rotWithShape="0">
              <a:srgbClr val="333333">
                <a:alpha val="65000"/>
              </a:srgbClr>
            </a:outerShdw>
          </a:effectLst>
          <a:scene3d>
            <a:camera prst="isometricOffAxis2Right">
              <a:rot lat="966000" lon="17129780" rev="0"/>
            </a:camera>
            <a:lightRig rig="threePt" dir="t"/>
          </a:scene3d>
        </p:spPr>
      </p:pic>
      <p:pic>
        <p:nvPicPr>
          <p:cNvPr id="61" name="Picture 60">
            <a:extLst>
              <a:ext uri="{FF2B5EF4-FFF2-40B4-BE49-F238E27FC236}">
                <a16:creationId xmlns:a16="http://schemas.microsoft.com/office/drawing/2014/main" id="{209FF2DF-F406-7846-B087-5D4B414FCFD0}"/>
              </a:ext>
            </a:extLst>
          </p:cNvPr>
          <p:cNvPicPr>
            <a:picLocks/>
          </p:cNvPicPr>
          <p:nvPr/>
        </p:nvPicPr>
        <p:blipFill>
          <a:blip r:embed="rId3">
            <a:alphaModFix amt="50000"/>
          </a:blip>
          <a:stretch>
            <a:fillRect/>
          </a:stretch>
        </p:blipFill>
        <p:spPr>
          <a:xfrm>
            <a:off x="7122445" y="999858"/>
            <a:ext cx="2286000" cy="2423160"/>
          </a:xfrm>
          <a:prstGeom prst="rect">
            <a:avLst/>
          </a:prstGeom>
          <a:ln>
            <a:noFill/>
          </a:ln>
          <a:effectLst>
            <a:outerShdw blurRad="292100" dist="139700" dir="2700000" algn="tl" rotWithShape="0">
              <a:srgbClr val="333333">
                <a:alpha val="65000"/>
              </a:srgbClr>
            </a:outerShdw>
          </a:effectLst>
          <a:scene3d>
            <a:camera prst="isometricOffAxis2Right">
              <a:rot lat="966000" lon="17129780" rev="0"/>
            </a:camera>
            <a:lightRig rig="threePt" dir="t"/>
          </a:scene3d>
        </p:spPr>
      </p:pic>
      <p:grpSp>
        <p:nvGrpSpPr>
          <p:cNvPr id="55" name="Group 54">
            <a:extLst>
              <a:ext uri="{FF2B5EF4-FFF2-40B4-BE49-F238E27FC236}">
                <a16:creationId xmlns:a16="http://schemas.microsoft.com/office/drawing/2014/main" id="{8A2B0048-8A0C-AF48-93BC-C2064162FE23}"/>
              </a:ext>
            </a:extLst>
          </p:cNvPr>
          <p:cNvGrpSpPr/>
          <p:nvPr/>
        </p:nvGrpSpPr>
        <p:grpSpPr>
          <a:xfrm>
            <a:off x="3009204" y="3225521"/>
            <a:ext cx="3327591" cy="939395"/>
            <a:chOff x="6904059" y="4638666"/>
            <a:chExt cx="5287941" cy="1492812"/>
          </a:xfrm>
        </p:grpSpPr>
        <p:grpSp>
          <p:nvGrpSpPr>
            <p:cNvPr id="51" name="Group 50">
              <a:extLst>
                <a:ext uri="{FF2B5EF4-FFF2-40B4-BE49-F238E27FC236}">
                  <a16:creationId xmlns:a16="http://schemas.microsoft.com/office/drawing/2014/main" id="{88E0CA5B-27F7-D248-AD2B-91A53A9642B7}"/>
                </a:ext>
              </a:extLst>
            </p:cNvPr>
            <p:cNvGrpSpPr/>
            <p:nvPr/>
          </p:nvGrpSpPr>
          <p:grpSpPr>
            <a:xfrm>
              <a:off x="6904059" y="4638666"/>
              <a:ext cx="2572439" cy="1492014"/>
              <a:chOff x="8614284" y="3607924"/>
              <a:chExt cx="2572439" cy="1492014"/>
            </a:xfrm>
          </p:grpSpPr>
          <p:sp>
            <p:nvSpPr>
              <p:cNvPr id="18" name="Triangle 17">
                <a:extLst>
                  <a:ext uri="{FF2B5EF4-FFF2-40B4-BE49-F238E27FC236}">
                    <a16:creationId xmlns:a16="http://schemas.microsoft.com/office/drawing/2014/main" id="{CA304C4D-921C-3B4A-B5B1-F5DEC8E5C29B}"/>
                  </a:ext>
                </a:extLst>
              </p:cNvPr>
              <p:cNvSpPr/>
              <p:nvPr/>
            </p:nvSpPr>
            <p:spPr>
              <a:xfrm rot="5400000">
                <a:off x="8511387" y="3710821"/>
                <a:ext cx="1492014" cy="1286219"/>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9002B072-C394-D945-818D-81341DB412EB}"/>
                  </a:ext>
                </a:extLst>
              </p:cNvPr>
              <p:cNvSpPr/>
              <p:nvPr/>
            </p:nvSpPr>
            <p:spPr>
              <a:xfrm rot="16200000">
                <a:off x="9797607" y="3710821"/>
                <a:ext cx="1492014" cy="1286219"/>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26CFCCF0-EE60-B742-99D6-210C6375F691}"/>
                </a:ext>
              </a:extLst>
            </p:cNvPr>
            <p:cNvGrpSpPr/>
            <p:nvPr/>
          </p:nvGrpSpPr>
          <p:grpSpPr>
            <a:xfrm>
              <a:off x="9619561" y="4639464"/>
              <a:ext cx="2572439" cy="1492014"/>
              <a:chOff x="8614284" y="3607924"/>
              <a:chExt cx="2572439" cy="1492014"/>
            </a:xfrm>
          </p:grpSpPr>
          <p:sp>
            <p:nvSpPr>
              <p:cNvPr id="66" name="Triangle 65">
                <a:extLst>
                  <a:ext uri="{FF2B5EF4-FFF2-40B4-BE49-F238E27FC236}">
                    <a16:creationId xmlns:a16="http://schemas.microsoft.com/office/drawing/2014/main" id="{EDFFB9A2-CF00-BB4C-8B13-87CBC10D902A}"/>
                  </a:ext>
                </a:extLst>
              </p:cNvPr>
              <p:cNvSpPr/>
              <p:nvPr/>
            </p:nvSpPr>
            <p:spPr>
              <a:xfrm rot="5400000">
                <a:off x="8511387" y="3710821"/>
                <a:ext cx="1492014" cy="1286219"/>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a:extLst>
                  <a:ext uri="{FF2B5EF4-FFF2-40B4-BE49-F238E27FC236}">
                    <a16:creationId xmlns:a16="http://schemas.microsoft.com/office/drawing/2014/main" id="{21C2BBD4-F9E7-314D-9CF3-ED46BD0D561B}"/>
                  </a:ext>
                </a:extLst>
              </p:cNvPr>
              <p:cNvSpPr/>
              <p:nvPr/>
            </p:nvSpPr>
            <p:spPr>
              <a:xfrm rot="16200000">
                <a:off x="9797607" y="3710821"/>
                <a:ext cx="1492014" cy="1286219"/>
              </a:xfrm>
              <a:prstGeom prst="triangl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a:extLst>
              <a:ext uri="{FF2B5EF4-FFF2-40B4-BE49-F238E27FC236}">
                <a16:creationId xmlns:a16="http://schemas.microsoft.com/office/drawing/2014/main" id="{8D4858D2-F8F8-D645-A664-4FCC927AF33B}"/>
              </a:ext>
            </a:extLst>
          </p:cNvPr>
          <p:cNvGrpSpPr/>
          <p:nvPr/>
        </p:nvGrpSpPr>
        <p:grpSpPr>
          <a:xfrm>
            <a:off x="7948426" y="3417951"/>
            <a:ext cx="1169035" cy="2922358"/>
            <a:chOff x="5431953" y="2224223"/>
            <a:chExt cx="1786773" cy="3452844"/>
          </a:xfrm>
        </p:grpSpPr>
        <p:sp>
          <p:nvSpPr>
            <p:cNvPr id="94" name="Cube 93">
              <a:extLst>
                <a:ext uri="{FF2B5EF4-FFF2-40B4-BE49-F238E27FC236}">
                  <a16:creationId xmlns:a16="http://schemas.microsoft.com/office/drawing/2014/main" id="{C3CAF4D5-3429-3841-BB2F-9735598ECEB6}"/>
                </a:ext>
              </a:extLst>
            </p:cNvPr>
            <p:cNvSpPr/>
            <p:nvPr/>
          </p:nvSpPr>
          <p:spPr>
            <a:xfrm>
              <a:off x="5431953" y="2224223"/>
              <a:ext cx="1786773"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ube 95">
              <a:extLst>
                <a:ext uri="{FF2B5EF4-FFF2-40B4-BE49-F238E27FC236}">
                  <a16:creationId xmlns:a16="http://schemas.microsoft.com/office/drawing/2014/main" id="{30A4F813-F32C-054F-9121-5B8BDBCD2F1D}"/>
                </a:ext>
              </a:extLst>
            </p:cNvPr>
            <p:cNvSpPr/>
            <p:nvPr/>
          </p:nvSpPr>
          <p:spPr>
            <a:xfrm>
              <a:off x="6254951" y="4725716"/>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ube 97">
              <a:extLst>
                <a:ext uri="{FF2B5EF4-FFF2-40B4-BE49-F238E27FC236}">
                  <a16:creationId xmlns:a16="http://schemas.microsoft.com/office/drawing/2014/main" id="{A4762581-FB2E-1A40-B270-3E9AF4D40E62}"/>
                </a:ext>
              </a:extLst>
            </p:cNvPr>
            <p:cNvSpPr/>
            <p:nvPr/>
          </p:nvSpPr>
          <p:spPr>
            <a:xfrm>
              <a:off x="5816138" y="4824692"/>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54C318D0-83F6-CE4A-8B73-13E936916FA7}"/>
              </a:ext>
            </a:extLst>
          </p:cNvPr>
          <p:cNvGrpSpPr/>
          <p:nvPr/>
        </p:nvGrpSpPr>
        <p:grpSpPr>
          <a:xfrm>
            <a:off x="7948426" y="762936"/>
            <a:ext cx="1169035" cy="2922358"/>
            <a:chOff x="5431953" y="2224223"/>
            <a:chExt cx="1786773" cy="3452844"/>
          </a:xfrm>
        </p:grpSpPr>
        <p:sp>
          <p:nvSpPr>
            <p:cNvPr id="100" name="Cube 99">
              <a:extLst>
                <a:ext uri="{FF2B5EF4-FFF2-40B4-BE49-F238E27FC236}">
                  <a16:creationId xmlns:a16="http://schemas.microsoft.com/office/drawing/2014/main" id="{8B0608F7-4763-8C44-AD1B-28F1E6E745C6}"/>
                </a:ext>
              </a:extLst>
            </p:cNvPr>
            <p:cNvSpPr/>
            <p:nvPr/>
          </p:nvSpPr>
          <p:spPr>
            <a:xfrm>
              <a:off x="5431953" y="2224223"/>
              <a:ext cx="1786773"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ube 100">
              <a:extLst>
                <a:ext uri="{FF2B5EF4-FFF2-40B4-BE49-F238E27FC236}">
                  <a16:creationId xmlns:a16="http://schemas.microsoft.com/office/drawing/2014/main" id="{C348EA52-AF21-9647-AA67-7A1D555FA41F}"/>
                </a:ext>
              </a:extLst>
            </p:cNvPr>
            <p:cNvSpPr/>
            <p:nvPr/>
          </p:nvSpPr>
          <p:spPr>
            <a:xfrm>
              <a:off x="5985654" y="2912936"/>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ube 102">
              <a:extLst>
                <a:ext uri="{FF2B5EF4-FFF2-40B4-BE49-F238E27FC236}">
                  <a16:creationId xmlns:a16="http://schemas.microsoft.com/office/drawing/2014/main" id="{C89666EA-1A87-6244-9ACC-1169D1459207}"/>
                </a:ext>
              </a:extLst>
            </p:cNvPr>
            <p:cNvSpPr/>
            <p:nvPr/>
          </p:nvSpPr>
          <p:spPr>
            <a:xfrm>
              <a:off x="5515505" y="3442649"/>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Cube 137">
            <a:extLst>
              <a:ext uri="{FF2B5EF4-FFF2-40B4-BE49-F238E27FC236}">
                <a16:creationId xmlns:a16="http://schemas.microsoft.com/office/drawing/2014/main" id="{90F6AC16-6EDA-1447-9CB4-4668892E60DA}"/>
              </a:ext>
            </a:extLst>
          </p:cNvPr>
          <p:cNvSpPr/>
          <p:nvPr/>
        </p:nvSpPr>
        <p:spPr>
          <a:xfrm>
            <a:off x="9487274" y="888739"/>
            <a:ext cx="29098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ube 138">
            <a:extLst>
              <a:ext uri="{FF2B5EF4-FFF2-40B4-BE49-F238E27FC236}">
                <a16:creationId xmlns:a16="http://schemas.microsoft.com/office/drawing/2014/main" id="{6C1F2460-594A-4444-8216-49800C7624DB}"/>
              </a:ext>
            </a:extLst>
          </p:cNvPr>
          <p:cNvSpPr/>
          <p:nvPr/>
        </p:nvSpPr>
        <p:spPr>
          <a:xfrm>
            <a:off x="10179137" y="897450"/>
            <a:ext cx="42578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84E8FF90-687A-7642-A345-3DEB5D7B5CA9}"/>
              </a:ext>
            </a:extLst>
          </p:cNvPr>
          <p:cNvSpPr txBox="1"/>
          <p:nvPr/>
        </p:nvSpPr>
        <p:spPr>
          <a:xfrm>
            <a:off x="9164121" y="517659"/>
            <a:ext cx="982889" cy="369332"/>
          </a:xfrm>
          <a:prstGeom prst="rect">
            <a:avLst/>
          </a:prstGeom>
          <a:noFill/>
        </p:spPr>
        <p:txBody>
          <a:bodyPr wrap="square" rtlCol="0">
            <a:spAutoFit/>
          </a:bodyPr>
          <a:lstStyle/>
          <a:p>
            <a:pPr algn="ctr"/>
            <a:r>
              <a:rPr lang="en-US" altLang="zh-TW" dirty="0"/>
              <a:t>Corner?</a:t>
            </a:r>
            <a:endParaRPr lang="en-US" dirty="0"/>
          </a:p>
        </p:txBody>
      </p:sp>
      <p:grpSp>
        <p:nvGrpSpPr>
          <p:cNvPr id="141" name="Group 140">
            <a:extLst>
              <a:ext uri="{FF2B5EF4-FFF2-40B4-BE49-F238E27FC236}">
                <a16:creationId xmlns:a16="http://schemas.microsoft.com/office/drawing/2014/main" id="{0E512C0C-A1EE-3B4E-924C-214D0A332F41}"/>
              </a:ext>
            </a:extLst>
          </p:cNvPr>
          <p:cNvGrpSpPr/>
          <p:nvPr/>
        </p:nvGrpSpPr>
        <p:grpSpPr>
          <a:xfrm>
            <a:off x="11070686" y="2892574"/>
            <a:ext cx="430401" cy="245006"/>
            <a:chOff x="3254893" y="3003082"/>
            <a:chExt cx="430401" cy="245006"/>
          </a:xfrm>
          <a:solidFill>
            <a:srgbClr val="92D050"/>
          </a:solidFill>
        </p:grpSpPr>
        <p:sp>
          <p:nvSpPr>
            <p:cNvPr id="142" name="Rectangle 141">
              <a:extLst>
                <a:ext uri="{FF2B5EF4-FFF2-40B4-BE49-F238E27FC236}">
                  <a16:creationId xmlns:a16="http://schemas.microsoft.com/office/drawing/2014/main" id="{2768A7E9-70D3-6B44-BC98-AACCC1F9C996}"/>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DDA21BB-D880-C24F-AB6B-8BDC865BA3DC}"/>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D55D1D5-ADBF-6C49-9DC8-06C5CB76A467}"/>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57994E27-5D89-194A-A2AE-E73F61B7FC9C}"/>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E15F85CA-0E94-D647-A2FF-FDD9F825A06D}"/>
              </a:ext>
            </a:extLst>
          </p:cNvPr>
          <p:cNvGrpSpPr/>
          <p:nvPr/>
        </p:nvGrpSpPr>
        <p:grpSpPr>
          <a:xfrm>
            <a:off x="11035917" y="1554525"/>
            <a:ext cx="419126" cy="242472"/>
            <a:chOff x="6358698" y="2991220"/>
            <a:chExt cx="419126" cy="242472"/>
          </a:xfrm>
          <a:solidFill>
            <a:srgbClr val="FF0000"/>
          </a:solidFill>
        </p:grpSpPr>
        <p:sp>
          <p:nvSpPr>
            <p:cNvPr id="150" name="Rectangle 149">
              <a:extLst>
                <a:ext uri="{FF2B5EF4-FFF2-40B4-BE49-F238E27FC236}">
                  <a16:creationId xmlns:a16="http://schemas.microsoft.com/office/drawing/2014/main" id="{EDEF8A80-9EDE-8449-9834-5A914F4B8D47}"/>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E9AB72B6-576F-174F-8B16-384760DD02D4}"/>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8BBBB003-B20F-7440-B974-823C3E8FFAD5}"/>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6159A42B-4D52-124D-8706-1F3CF32A989E}"/>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a:extLst>
              <a:ext uri="{FF2B5EF4-FFF2-40B4-BE49-F238E27FC236}">
                <a16:creationId xmlns:a16="http://schemas.microsoft.com/office/drawing/2014/main" id="{BE8ADAD7-D429-994F-BF95-CF70218674A5}"/>
              </a:ext>
            </a:extLst>
          </p:cNvPr>
          <p:cNvCxnSpPr>
            <a:cxnSpLocks/>
            <a:stCxn id="101" idx="5"/>
            <a:endCxn id="138" idx="2"/>
          </p:cNvCxnSpPr>
          <p:nvPr/>
        </p:nvCxnSpPr>
        <p:spPr>
          <a:xfrm flipV="1">
            <a:off x="8894481" y="1066987"/>
            <a:ext cx="592793" cy="356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E1B53FA3-ADFE-6841-8177-D754D7EEC12F}"/>
              </a:ext>
            </a:extLst>
          </p:cNvPr>
          <p:cNvCxnSpPr>
            <a:cxnSpLocks/>
          </p:cNvCxnSpPr>
          <p:nvPr/>
        </p:nvCxnSpPr>
        <p:spPr>
          <a:xfrm>
            <a:off x="8554544" y="1919472"/>
            <a:ext cx="928452" cy="4844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0879BF1F-796D-174B-A132-0E5B7B073053}"/>
              </a:ext>
            </a:extLst>
          </p:cNvPr>
          <p:cNvCxnSpPr>
            <a:cxnSpLocks/>
            <a:stCxn id="96" idx="5"/>
            <a:endCxn id="88" idx="2"/>
          </p:cNvCxnSpPr>
          <p:nvPr/>
        </p:nvCxnSpPr>
        <p:spPr>
          <a:xfrm flipV="1">
            <a:off x="9070674" y="4290993"/>
            <a:ext cx="437592" cy="1321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45BF2F93-11CE-D245-9ABD-2C0ECA2BF6E0}"/>
              </a:ext>
            </a:extLst>
          </p:cNvPr>
          <p:cNvCxnSpPr>
            <a:cxnSpLocks/>
          </p:cNvCxnSpPr>
          <p:nvPr/>
        </p:nvCxnSpPr>
        <p:spPr>
          <a:xfrm flipV="1">
            <a:off x="8746884" y="5718033"/>
            <a:ext cx="729882" cy="225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4" name="Picture 163">
            <a:extLst>
              <a:ext uri="{FF2B5EF4-FFF2-40B4-BE49-F238E27FC236}">
                <a16:creationId xmlns:a16="http://schemas.microsoft.com/office/drawing/2014/main" id="{0B4B4A02-BCB6-E44F-BDFE-4C4D3765B062}"/>
              </a:ext>
            </a:extLst>
          </p:cNvPr>
          <p:cNvPicPr>
            <a:picLocks noChangeAspect="1"/>
          </p:cNvPicPr>
          <p:nvPr/>
        </p:nvPicPr>
        <p:blipFill>
          <a:blip r:embed="rId3"/>
          <a:stretch>
            <a:fillRect/>
          </a:stretch>
        </p:blipFill>
        <p:spPr>
          <a:xfrm>
            <a:off x="-113423" y="2433740"/>
            <a:ext cx="3337476" cy="250310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71" name="TextBox 170">
            <a:extLst>
              <a:ext uri="{FF2B5EF4-FFF2-40B4-BE49-F238E27FC236}">
                <a16:creationId xmlns:a16="http://schemas.microsoft.com/office/drawing/2014/main" id="{E2E5019F-D33D-574C-8F8A-46DADEACAAC1}"/>
              </a:ext>
            </a:extLst>
          </p:cNvPr>
          <p:cNvSpPr txBox="1"/>
          <p:nvPr/>
        </p:nvSpPr>
        <p:spPr>
          <a:xfrm>
            <a:off x="6918833" y="157623"/>
            <a:ext cx="2201697" cy="461665"/>
          </a:xfrm>
          <a:prstGeom prst="rect">
            <a:avLst/>
          </a:prstGeom>
          <a:noFill/>
        </p:spPr>
        <p:txBody>
          <a:bodyPr wrap="square" rtlCol="0">
            <a:spAutoFit/>
          </a:bodyPr>
          <a:lstStyle/>
          <a:p>
            <a:pPr algn="r"/>
            <a:r>
              <a:rPr lang="en-US" sz="2400" dirty="0"/>
              <a:t>Top-Left Corner</a:t>
            </a:r>
          </a:p>
        </p:txBody>
      </p:sp>
      <p:sp>
        <p:nvSpPr>
          <p:cNvPr id="172" name="TextBox 171">
            <a:extLst>
              <a:ext uri="{FF2B5EF4-FFF2-40B4-BE49-F238E27FC236}">
                <a16:creationId xmlns:a16="http://schemas.microsoft.com/office/drawing/2014/main" id="{88EB109E-82BD-DF45-AA3F-1D3C6E6E7610}"/>
              </a:ext>
            </a:extLst>
          </p:cNvPr>
          <p:cNvSpPr txBox="1"/>
          <p:nvPr/>
        </p:nvSpPr>
        <p:spPr>
          <a:xfrm>
            <a:off x="6171675" y="6357462"/>
            <a:ext cx="2940150" cy="461665"/>
          </a:xfrm>
          <a:prstGeom prst="rect">
            <a:avLst/>
          </a:prstGeom>
          <a:noFill/>
        </p:spPr>
        <p:txBody>
          <a:bodyPr wrap="square" rtlCol="0">
            <a:spAutoFit/>
          </a:bodyPr>
          <a:lstStyle/>
          <a:p>
            <a:pPr algn="r"/>
            <a:r>
              <a:rPr lang="en-US" sz="2400" dirty="0"/>
              <a:t>Bottom-Right Corner</a:t>
            </a:r>
          </a:p>
        </p:txBody>
      </p:sp>
      <p:cxnSp>
        <p:nvCxnSpPr>
          <p:cNvPr id="175" name="Straight Arrow Connector 174">
            <a:extLst>
              <a:ext uri="{FF2B5EF4-FFF2-40B4-BE49-F238E27FC236}">
                <a16:creationId xmlns:a16="http://schemas.microsoft.com/office/drawing/2014/main" id="{172CDD7A-FFCC-0B43-8041-4FA57831CCBA}"/>
              </a:ext>
            </a:extLst>
          </p:cNvPr>
          <p:cNvCxnSpPr>
            <a:cxnSpLocks/>
            <a:stCxn id="67" idx="3"/>
          </p:cNvCxnSpPr>
          <p:nvPr/>
        </p:nvCxnSpPr>
        <p:spPr>
          <a:xfrm flipV="1">
            <a:off x="6336795" y="2403963"/>
            <a:ext cx="1666297" cy="12915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0" name="Title 1">
            <a:extLst>
              <a:ext uri="{FF2B5EF4-FFF2-40B4-BE49-F238E27FC236}">
                <a16:creationId xmlns:a16="http://schemas.microsoft.com/office/drawing/2014/main" id="{72901355-E161-8449-BDDF-1A731346214D}"/>
              </a:ext>
            </a:extLst>
          </p:cNvPr>
          <p:cNvSpPr>
            <a:spLocks noGrp="1"/>
          </p:cNvSpPr>
          <p:nvPr>
            <p:ph type="title"/>
          </p:nvPr>
        </p:nvSpPr>
        <p:spPr>
          <a:xfrm>
            <a:off x="838200" y="365125"/>
            <a:ext cx="6171022" cy="1325563"/>
          </a:xfrm>
        </p:spPr>
        <p:txBody>
          <a:bodyPr/>
          <a:lstStyle/>
          <a:p>
            <a:r>
              <a:rPr lang="en-US" dirty="0" err="1"/>
              <a:t>CornerNet</a:t>
            </a:r>
            <a:endParaRPr lang="en-US" dirty="0"/>
          </a:p>
        </p:txBody>
      </p:sp>
      <p:sp>
        <p:nvSpPr>
          <p:cNvPr id="2" name="TextBox 1">
            <a:extLst>
              <a:ext uri="{FF2B5EF4-FFF2-40B4-BE49-F238E27FC236}">
                <a16:creationId xmlns:a16="http://schemas.microsoft.com/office/drawing/2014/main" id="{309DF1F0-4D42-6549-BBDA-9856676887D2}"/>
              </a:ext>
            </a:extLst>
          </p:cNvPr>
          <p:cNvSpPr txBox="1"/>
          <p:nvPr/>
        </p:nvSpPr>
        <p:spPr>
          <a:xfrm>
            <a:off x="3163698" y="4413940"/>
            <a:ext cx="3079310" cy="830997"/>
          </a:xfrm>
          <a:prstGeom prst="rect">
            <a:avLst/>
          </a:prstGeom>
          <a:noFill/>
        </p:spPr>
        <p:txBody>
          <a:bodyPr wrap="square" rtlCol="0">
            <a:spAutoFit/>
          </a:bodyPr>
          <a:lstStyle/>
          <a:p>
            <a:pPr algn="ctr"/>
            <a:r>
              <a:rPr lang="en-US" sz="2400" dirty="0"/>
              <a:t>Hourglass Network</a:t>
            </a:r>
          </a:p>
          <a:p>
            <a:pPr algn="ctr"/>
            <a:r>
              <a:rPr lang="en-US" sz="2400" dirty="0"/>
              <a:t>[Newell et al. ECCV’16]</a:t>
            </a:r>
          </a:p>
        </p:txBody>
      </p:sp>
      <p:sp>
        <p:nvSpPr>
          <p:cNvPr id="65" name="TextBox 64">
            <a:extLst>
              <a:ext uri="{FF2B5EF4-FFF2-40B4-BE49-F238E27FC236}">
                <a16:creationId xmlns:a16="http://schemas.microsoft.com/office/drawing/2014/main" id="{38FDE2FF-3EFA-4548-AB35-3FCD30F8D7C4}"/>
              </a:ext>
            </a:extLst>
          </p:cNvPr>
          <p:cNvSpPr txBox="1"/>
          <p:nvPr/>
        </p:nvSpPr>
        <p:spPr>
          <a:xfrm>
            <a:off x="9897475" y="510841"/>
            <a:ext cx="982889" cy="369332"/>
          </a:xfrm>
          <a:prstGeom prst="rect">
            <a:avLst/>
          </a:prstGeom>
          <a:noFill/>
        </p:spPr>
        <p:txBody>
          <a:bodyPr wrap="square" rtlCol="0">
            <a:spAutoFit/>
          </a:bodyPr>
          <a:lstStyle/>
          <a:p>
            <a:pPr algn="ctr"/>
            <a:r>
              <a:rPr lang="en-US" altLang="zh-TW" dirty="0"/>
              <a:t>Class</a:t>
            </a:r>
            <a:endParaRPr lang="en-US" dirty="0"/>
          </a:p>
        </p:txBody>
      </p:sp>
      <p:sp>
        <p:nvSpPr>
          <p:cNvPr id="68" name="Cube 67">
            <a:extLst>
              <a:ext uri="{FF2B5EF4-FFF2-40B4-BE49-F238E27FC236}">
                <a16:creationId xmlns:a16="http://schemas.microsoft.com/office/drawing/2014/main" id="{236BC2EA-D259-F145-A8EF-074337434C79}"/>
              </a:ext>
            </a:extLst>
          </p:cNvPr>
          <p:cNvSpPr/>
          <p:nvPr/>
        </p:nvSpPr>
        <p:spPr>
          <a:xfrm>
            <a:off x="10758510" y="897449"/>
            <a:ext cx="112903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B5F23955-FBDA-AD4D-A7C1-2DA6A8A1A01B}"/>
              </a:ext>
            </a:extLst>
          </p:cNvPr>
          <p:cNvSpPr txBox="1"/>
          <p:nvPr/>
        </p:nvSpPr>
        <p:spPr>
          <a:xfrm>
            <a:off x="10682757" y="499967"/>
            <a:ext cx="1270955" cy="369332"/>
          </a:xfrm>
          <a:prstGeom prst="rect">
            <a:avLst/>
          </a:prstGeom>
          <a:noFill/>
        </p:spPr>
        <p:txBody>
          <a:bodyPr wrap="square" rtlCol="0">
            <a:spAutoFit/>
          </a:bodyPr>
          <a:lstStyle/>
          <a:p>
            <a:pPr algn="ctr"/>
            <a:r>
              <a:rPr lang="en-US" altLang="zh-TW" dirty="0"/>
              <a:t>Embedding</a:t>
            </a:r>
            <a:endParaRPr lang="en-US" dirty="0"/>
          </a:p>
        </p:txBody>
      </p:sp>
      <p:sp>
        <p:nvSpPr>
          <p:cNvPr id="70" name="TextBox 69">
            <a:extLst>
              <a:ext uri="{FF2B5EF4-FFF2-40B4-BE49-F238E27FC236}">
                <a16:creationId xmlns:a16="http://schemas.microsoft.com/office/drawing/2014/main" id="{095A55BC-A2FE-1B43-BF33-4F4AFCAB5F7B}"/>
              </a:ext>
            </a:extLst>
          </p:cNvPr>
          <p:cNvSpPr txBox="1"/>
          <p:nvPr/>
        </p:nvSpPr>
        <p:spPr>
          <a:xfrm>
            <a:off x="9338886" y="1503643"/>
            <a:ext cx="564225" cy="369332"/>
          </a:xfrm>
          <a:prstGeom prst="rect">
            <a:avLst/>
          </a:prstGeom>
          <a:noFill/>
        </p:spPr>
        <p:txBody>
          <a:bodyPr wrap="square" rtlCol="0">
            <a:spAutoFit/>
          </a:bodyPr>
          <a:lstStyle/>
          <a:p>
            <a:pPr algn="ctr"/>
            <a:r>
              <a:rPr lang="en-US" altLang="zh-TW" dirty="0"/>
              <a:t>Yes</a:t>
            </a:r>
            <a:endParaRPr lang="en-US" dirty="0"/>
          </a:p>
        </p:txBody>
      </p:sp>
      <p:sp>
        <p:nvSpPr>
          <p:cNvPr id="71" name="TextBox 70">
            <a:extLst>
              <a:ext uri="{FF2B5EF4-FFF2-40B4-BE49-F238E27FC236}">
                <a16:creationId xmlns:a16="http://schemas.microsoft.com/office/drawing/2014/main" id="{870B6BFD-D262-E44E-8CF5-BE0E9629913C}"/>
              </a:ext>
            </a:extLst>
          </p:cNvPr>
          <p:cNvSpPr txBox="1"/>
          <p:nvPr/>
        </p:nvSpPr>
        <p:spPr>
          <a:xfrm>
            <a:off x="9955245" y="1505445"/>
            <a:ext cx="846847" cy="369332"/>
          </a:xfrm>
          <a:prstGeom prst="rect">
            <a:avLst/>
          </a:prstGeom>
          <a:noFill/>
        </p:spPr>
        <p:txBody>
          <a:bodyPr wrap="square" rtlCol="0">
            <a:spAutoFit/>
          </a:bodyPr>
          <a:lstStyle/>
          <a:p>
            <a:pPr algn="ctr"/>
            <a:r>
              <a:rPr lang="en-US" altLang="zh-TW" dirty="0"/>
              <a:t>Person</a:t>
            </a:r>
            <a:endParaRPr lang="en-US" dirty="0"/>
          </a:p>
        </p:txBody>
      </p:sp>
      <p:cxnSp>
        <p:nvCxnSpPr>
          <p:cNvPr id="72" name="Straight Arrow Connector 71">
            <a:extLst>
              <a:ext uri="{FF2B5EF4-FFF2-40B4-BE49-F238E27FC236}">
                <a16:creationId xmlns:a16="http://schemas.microsoft.com/office/drawing/2014/main" id="{C286352A-1849-A14B-8A28-ED6322DDE0F7}"/>
              </a:ext>
            </a:extLst>
          </p:cNvPr>
          <p:cNvCxnSpPr>
            <a:cxnSpLocks/>
          </p:cNvCxnSpPr>
          <p:nvPr/>
        </p:nvCxnSpPr>
        <p:spPr>
          <a:xfrm>
            <a:off x="9633761" y="125849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887B97B4-2E58-2F43-8B04-9C4CB6540ACB}"/>
              </a:ext>
            </a:extLst>
          </p:cNvPr>
          <p:cNvCxnSpPr>
            <a:cxnSpLocks/>
          </p:cNvCxnSpPr>
          <p:nvPr/>
        </p:nvCxnSpPr>
        <p:spPr>
          <a:xfrm>
            <a:off x="10375441" y="125849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E6682B5C-AA77-AA4F-B319-27D0C60F6767}"/>
              </a:ext>
            </a:extLst>
          </p:cNvPr>
          <p:cNvCxnSpPr>
            <a:cxnSpLocks/>
          </p:cNvCxnSpPr>
          <p:nvPr/>
        </p:nvCxnSpPr>
        <p:spPr>
          <a:xfrm>
            <a:off x="11269759" y="125849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5" name="Cube 74">
            <a:extLst>
              <a:ext uri="{FF2B5EF4-FFF2-40B4-BE49-F238E27FC236}">
                <a16:creationId xmlns:a16="http://schemas.microsoft.com/office/drawing/2014/main" id="{6B109DDC-93FB-924E-8D64-8FB721B2F789}"/>
              </a:ext>
            </a:extLst>
          </p:cNvPr>
          <p:cNvSpPr/>
          <p:nvPr/>
        </p:nvSpPr>
        <p:spPr>
          <a:xfrm>
            <a:off x="9502232" y="2209926"/>
            <a:ext cx="29098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Cube 75">
            <a:extLst>
              <a:ext uri="{FF2B5EF4-FFF2-40B4-BE49-F238E27FC236}">
                <a16:creationId xmlns:a16="http://schemas.microsoft.com/office/drawing/2014/main" id="{3C176436-8E6D-BE4B-BC61-4A48113BFD82}"/>
              </a:ext>
            </a:extLst>
          </p:cNvPr>
          <p:cNvSpPr/>
          <p:nvPr/>
        </p:nvSpPr>
        <p:spPr>
          <a:xfrm>
            <a:off x="10194095" y="2218637"/>
            <a:ext cx="42578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ube 81">
            <a:extLst>
              <a:ext uri="{FF2B5EF4-FFF2-40B4-BE49-F238E27FC236}">
                <a16:creationId xmlns:a16="http://schemas.microsoft.com/office/drawing/2014/main" id="{04FD6B42-A6DE-604F-A423-3B23C8B02C7D}"/>
              </a:ext>
            </a:extLst>
          </p:cNvPr>
          <p:cNvSpPr/>
          <p:nvPr/>
        </p:nvSpPr>
        <p:spPr>
          <a:xfrm>
            <a:off x="10773468" y="2218636"/>
            <a:ext cx="112903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1E89A710-AD96-004A-BED6-A76FEFF26843}"/>
              </a:ext>
            </a:extLst>
          </p:cNvPr>
          <p:cNvSpPr txBox="1"/>
          <p:nvPr/>
        </p:nvSpPr>
        <p:spPr>
          <a:xfrm>
            <a:off x="9353844" y="2824830"/>
            <a:ext cx="564225" cy="369332"/>
          </a:xfrm>
          <a:prstGeom prst="rect">
            <a:avLst/>
          </a:prstGeom>
          <a:noFill/>
        </p:spPr>
        <p:txBody>
          <a:bodyPr wrap="square" rtlCol="0">
            <a:spAutoFit/>
          </a:bodyPr>
          <a:lstStyle/>
          <a:p>
            <a:pPr algn="ctr"/>
            <a:r>
              <a:rPr lang="en-US" altLang="zh-TW" dirty="0"/>
              <a:t>Yes</a:t>
            </a:r>
            <a:endParaRPr lang="en-US" dirty="0"/>
          </a:p>
        </p:txBody>
      </p:sp>
      <p:sp>
        <p:nvSpPr>
          <p:cNvPr id="84" name="TextBox 83">
            <a:extLst>
              <a:ext uri="{FF2B5EF4-FFF2-40B4-BE49-F238E27FC236}">
                <a16:creationId xmlns:a16="http://schemas.microsoft.com/office/drawing/2014/main" id="{90873238-DF60-B44D-AC41-80C36D0AB5C9}"/>
              </a:ext>
            </a:extLst>
          </p:cNvPr>
          <p:cNvSpPr txBox="1"/>
          <p:nvPr/>
        </p:nvSpPr>
        <p:spPr>
          <a:xfrm>
            <a:off x="9970203" y="2826632"/>
            <a:ext cx="846847" cy="369332"/>
          </a:xfrm>
          <a:prstGeom prst="rect">
            <a:avLst/>
          </a:prstGeom>
          <a:noFill/>
        </p:spPr>
        <p:txBody>
          <a:bodyPr wrap="square" rtlCol="0">
            <a:spAutoFit/>
          </a:bodyPr>
          <a:lstStyle/>
          <a:p>
            <a:pPr algn="ctr"/>
            <a:r>
              <a:rPr lang="en-US" altLang="zh-TW" dirty="0"/>
              <a:t>Person</a:t>
            </a:r>
            <a:endParaRPr lang="en-US" dirty="0"/>
          </a:p>
        </p:txBody>
      </p:sp>
      <p:cxnSp>
        <p:nvCxnSpPr>
          <p:cNvPr id="85" name="Straight Arrow Connector 84">
            <a:extLst>
              <a:ext uri="{FF2B5EF4-FFF2-40B4-BE49-F238E27FC236}">
                <a16:creationId xmlns:a16="http://schemas.microsoft.com/office/drawing/2014/main" id="{71EBEBC9-B0BB-2B48-860B-DF9A0B52C681}"/>
              </a:ext>
            </a:extLst>
          </p:cNvPr>
          <p:cNvCxnSpPr>
            <a:cxnSpLocks/>
          </p:cNvCxnSpPr>
          <p:nvPr/>
        </p:nvCxnSpPr>
        <p:spPr>
          <a:xfrm>
            <a:off x="9648719" y="257967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29F84199-EDEC-3E4D-8413-FD88B2846B33}"/>
              </a:ext>
            </a:extLst>
          </p:cNvPr>
          <p:cNvCxnSpPr>
            <a:cxnSpLocks/>
          </p:cNvCxnSpPr>
          <p:nvPr/>
        </p:nvCxnSpPr>
        <p:spPr>
          <a:xfrm>
            <a:off x="10390399" y="257967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7AEF4520-107F-DC47-BFDF-E2C75B001056}"/>
              </a:ext>
            </a:extLst>
          </p:cNvPr>
          <p:cNvCxnSpPr>
            <a:cxnSpLocks/>
          </p:cNvCxnSpPr>
          <p:nvPr/>
        </p:nvCxnSpPr>
        <p:spPr>
          <a:xfrm>
            <a:off x="11284717" y="257967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8" name="Cube 87">
            <a:extLst>
              <a:ext uri="{FF2B5EF4-FFF2-40B4-BE49-F238E27FC236}">
                <a16:creationId xmlns:a16="http://schemas.microsoft.com/office/drawing/2014/main" id="{2C8C5FC9-3788-8041-A097-CFE6D16035F0}"/>
              </a:ext>
            </a:extLst>
          </p:cNvPr>
          <p:cNvSpPr/>
          <p:nvPr/>
        </p:nvSpPr>
        <p:spPr>
          <a:xfrm>
            <a:off x="9508266" y="4112745"/>
            <a:ext cx="29098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Cube 88">
            <a:extLst>
              <a:ext uri="{FF2B5EF4-FFF2-40B4-BE49-F238E27FC236}">
                <a16:creationId xmlns:a16="http://schemas.microsoft.com/office/drawing/2014/main" id="{988659B9-E0A4-FA46-9588-DFB8733AA5B9}"/>
              </a:ext>
            </a:extLst>
          </p:cNvPr>
          <p:cNvSpPr/>
          <p:nvPr/>
        </p:nvSpPr>
        <p:spPr>
          <a:xfrm>
            <a:off x="10200129" y="4121456"/>
            <a:ext cx="42578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629E168D-6339-E649-83A1-6953AC17C25F}"/>
              </a:ext>
            </a:extLst>
          </p:cNvPr>
          <p:cNvGrpSpPr/>
          <p:nvPr/>
        </p:nvGrpSpPr>
        <p:grpSpPr>
          <a:xfrm>
            <a:off x="11056909" y="4778531"/>
            <a:ext cx="419126" cy="242472"/>
            <a:chOff x="6358698" y="2991220"/>
            <a:chExt cx="419126" cy="242472"/>
          </a:xfrm>
          <a:solidFill>
            <a:srgbClr val="FF0000"/>
          </a:solidFill>
        </p:grpSpPr>
        <p:sp>
          <p:nvSpPr>
            <p:cNvPr id="91" name="Rectangle 90">
              <a:extLst>
                <a:ext uri="{FF2B5EF4-FFF2-40B4-BE49-F238E27FC236}">
                  <a16:creationId xmlns:a16="http://schemas.microsoft.com/office/drawing/2014/main" id="{6ED2714E-E4E6-1D44-8235-FDB7732682E9}"/>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3D051C3-B8F1-8940-A508-10504A2EF507}"/>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2FA1209-8581-AF4B-97DD-9C63472C5013}"/>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4CB1AF2-4489-EE44-8386-5B30CCC895A4}"/>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2" name="Cube 101">
            <a:extLst>
              <a:ext uri="{FF2B5EF4-FFF2-40B4-BE49-F238E27FC236}">
                <a16:creationId xmlns:a16="http://schemas.microsoft.com/office/drawing/2014/main" id="{B3F69F55-3BAB-2642-BD9C-9B3E5D0A197D}"/>
              </a:ext>
            </a:extLst>
          </p:cNvPr>
          <p:cNvSpPr/>
          <p:nvPr/>
        </p:nvSpPr>
        <p:spPr>
          <a:xfrm>
            <a:off x="10779502" y="4121455"/>
            <a:ext cx="112903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83DFECA-BB2A-FC45-8C41-7008E90F511B}"/>
              </a:ext>
            </a:extLst>
          </p:cNvPr>
          <p:cNvSpPr txBox="1"/>
          <p:nvPr/>
        </p:nvSpPr>
        <p:spPr>
          <a:xfrm>
            <a:off x="9359878" y="4727649"/>
            <a:ext cx="564225" cy="369332"/>
          </a:xfrm>
          <a:prstGeom prst="rect">
            <a:avLst/>
          </a:prstGeom>
          <a:noFill/>
        </p:spPr>
        <p:txBody>
          <a:bodyPr wrap="square" rtlCol="0">
            <a:spAutoFit/>
          </a:bodyPr>
          <a:lstStyle/>
          <a:p>
            <a:pPr algn="ctr"/>
            <a:r>
              <a:rPr lang="en-US" altLang="zh-TW" dirty="0"/>
              <a:t>Yes</a:t>
            </a:r>
            <a:endParaRPr lang="en-US" dirty="0"/>
          </a:p>
        </p:txBody>
      </p:sp>
      <p:sp>
        <p:nvSpPr>
          <p:cNvPr id="121" name="TextBox 120">
            <a:extLst>
              <a:ext uri="{FF2B5EF4-FFF2-40B4-BE49-F238E27FC236}">
                <a16:creationId xmlns:a16="http://schemas.microsoft.com/office/drawing/2014/main" id="{E2EDD247-57F4-C74F-9C75-D508C8F326FF}"/>
              </a:ext>
            </a:extLst>
          </p:cNvPr>
          <p:cNvSpPr txBox="1"/>
          <p:nvPr/>
        </p:nvSpPr>
        <p:spPr>
          <a:xfrm>
            <a:off x="9976237" y="4729451"/>
            <a:ext cx="846847" cy="369332"/>
          </a:xfrm>
          <a:prstGeom prst="rect">
            <a:avLst/>
          </a:prstGeom>
          <a:noFill/>
        </p:spPr>
        <p:txBody>
          <a:bodyPr wrap="square" rtlCol="0">
            <a:spAutoFit/>
          </a:bodyPr>
          <a:lstStyle/>
          <a:p>
            <a:pPr algn="ctr"/>
            <a:r>
              <a:rPr lang="en-US" altLang="zh-TW" dirty="0"/>
              <a:t>Person</a:t>
            </a:r>
            <a:endParaRPr lang="en-US" dirty="0"/>
          </a:p>
        </p:txBody>
      </p:sp>
      <p:cxnSp>
        <p:nvCxnSpPr>
          <p:cNvPr id="122" name="Straight Arrow Connector 121">
            <a:extLst>
              <a:ext uri="{FF2B5EF4-FFF2-40B4-BE49-F238E27FC236}">
                <a16:creationId xmlns:a16="http://schemas.microsoft.com/office/drawing/2014/main" id="{9F944B84-FA93-F34D-BD4C-A2809032D5B1}"/>
              </a:ext>
            </a:extLst>
          </p:cNvPr>
          <p:cNvCxnSpPr>
            <a:cxnSpLocks/>
          </p:cNvCxnSpPr>
          <p:nvPr/>
        </p:nvCxnSpPr>
        <p:spPr>
          <a:xfrm>
            <a:off x="9654753" y="448249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E4180B1A-119D-844B-B0E7-2F64D60F87F8}"/>
              </a:ext>
            </a:extLst>
          </p:cNvPr>
          <p:cNvCxnSpPr>
            <a:cxnSpLocks/>
          </p:cNvCxnSpPr>
          <p:nvPr/>
        </p:nvCxnSpPr>
        <p:spPr>
          <a:xfrm>
            <a:off x="10396433" y="448249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554AD6DD-186F-664F-AA62-FB170E27F961}"/>
              </a:ext>
            </a:extLst>
          </p:cNvPr>
          <p:cNvCxnSpPr>
            <a:cxnSpLocks/>
          </p:cNvCxnSpPr>
          <p:nvPr/>
        </p:nvCxnSpPr>
        <p:spPr>
          <a:xfrm>
            <a:off x="11290751" y="448249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137" name="Group 136">
            <a:extLst>
              <a:ext uri="{FF2B5EF4-FFF2-40B4-BE49-F238E27FC236}">
                <a16:creationId xmlns:a16="http://schemas.microsoft.com/office/drawing/2014/main" id="{6ED12196-C70A-3F41-B3C8-69354570AF37}"/>
              </a:ext>
            </a:extLst>
          </p:cNvPr>
          <p:cNvGrpSpPr/>
          <p:nvPr/>
        </p:nvGrpSpPr>
        <p:grpSpPr>
          <a:xfrm>
            <a:off x="11070686" y="6226761"/>
            <a:ext cx="430401" cy="245006"/>
            <a:chOff x="3254893" y="3003082"/>
            <a:chExt cx="430401" cy="245006"/>
          </a:xfrm>
          <a:solidFill>
            <a:srgbClr val="92D050"/>
          </a:solidFill>
        </p:grpSpPr>
        <p:sp>
          <p:nvSpPr>
            <p:cNvPr id="154" name="Rectangle 153">
              <a:extLst>
                <a:ext uri="{FF2B5EF4-FFF2-40B4-BE49-F238E27FC236}">
                  <a16:creationId xmlns:a16="http://schemas.microsoft.com/office/drawing/2014/main" id="{C5F21C9B-197E-A347-991A-40563A1AEA1E}"/>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67907E43-2266-4640-9A89-A644E4AF3A89}"/>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F2FCA45D-012B-494F-9D74-7E369A9C866D}"/>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2A56D663-A4FA-234E-924F-2C83F9EABAE7}"/>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2" name="Cube 161">
            <a:extLst>
              <a:ext uri="{FF2B5EF4-FFF2-40B4-BE49-F238E27FC236}">
                <a16:creationId xmlns:a16="http://schemas.microsoft.com/office/drawing/2014/main" id="{83C08159-C831-3549-9463-48FB9C2C897F}"/>
              </a:ext>
            </a:extLst>
          </p:cNvPr>
          <p:cNvSpPr/>
          <p:nvPr/>
        </p:nvSpPr>
        <p:spPr>
          <a:xfrm>
            <a:off x="9502232" y="5544113"/>
            <a:ext cx="29098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Cube 162">
            <a:extLst>
              <a:ext uri="{FF2B5EF4-FFF2-40B4-BE49-F238E27FC236}">
                <a16:creationId xmlns:a16="http://schemas.microsoft.com/office/drawing/2014/main" id="{69537399-581D-1F4C-AF47-C8198CAC8C64}"/>
              </a:ext>
            </a:extLst>
          </p:cNvPr>
          <p:cNvSpPr/>
          <p:nvPr/>
        </p:nvSpPr>
        <p:spPr>
          <a:xfrm>
            <a:off x="10194095" y="5552824"/>
            <a:ext cx="42578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Cube 164">
            <a:extLst>
              <a:ext uri="{FF2B5EF4-FFF2-40B4-BE49-F238E27FC236}">
                <a16:creationId xmlns:a16="http://schemas.microsoft.com/office/drawing/2014/main" id="{F55ADE01-227B-F843-B1C9-30FBC7F4F3B1}"/>
              </a:ext>
            </a:extLst>
          </p:cNvPr>
          <p:cNvSpPr/>
          <p:nvPr/>
        </p:nvSpPr>
        <p:spPr>
          <a:xfrm>
            <a:off x="10773468" y="5552823"/>
            <a:ext cx="1129037"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a:extLst>
              <a:ext uri="{FF2B5EF4-FFF2-40B4-BE49-F238E27FC236}">
                <a16:creationId xmlns:a16="http://schemas.microsoft.com/office/drawing/2014/main" id="{6AE0FEE2-1F18-8A4C-8181-2543148A172F}"/>
              </a:ext>
            </a:extLst>
          </p:cNvPr>
          <p:cNvSpPr txBox="1"/>
          <p:nvPr/>
        </p:nvSpPr>
        <p:spPr>
          <a:xfrm>
            <a:off x="9353844" y="6159017"/>
            <a:ext cx="564225" cy="369332"/>
          </a:xfrm>
          <a:prstGeom prst="rect">
            <a:avLst/>
          </a:prstGeom>
          <a:noFill/>
        </p:spPr>
        <p:txBody>
          <a:bodyPr wrap="square" rtlCol="0">
            <a:spAutoFit/>
          </a:bodyPr>
          <a:lstStyle/>
          <a:p>
            <a:pPr algn="ctr"/>
            <a:r>
              <a:rPr lang="en-US" altLang="zh-TW" dirty="0"/>
              <a:t>Yes</a:t>
            </a:r>
            <a:endParaRPr lang="en-US" dirty="0"/>
          </a:p>
        </p:txBody>
      </p:sp>
      <p:sp>
        <p:nvSpPr>
          <p:cNvPr id="167" name="TextBox 166">
            <a:extLst>
              <a:ext uri="{FF2B5EF4-FFF2-40B4-BE49-F238E27FC236}">
                <a16:creationId xmlns:a16="http://schemas.microsoft.com/office/drawing/2014/main" id="{47E31E1E-667F-AE42-BB46-6FD6687B4C28}"/>
              </a:ext>
            </a:extLst>
          </p:cNvPr>
          <p:cNvSpPr txBox="1"/>
          <p:nvPr/>
        </p:nvSpPr>
        <p:spPr>
          <a:xfrm>
            <a:off x="9970203" y="6160819"/>
            <a:ext cx="846847" cy="369332"/>
          </a:xfrm>
          <a:prstGeom prst="rect">
            <a:avLst/>
          </a:prstGeom>
          <a:noFill/>
        </p:spPr>
        <p:txBody>
          <a:bodyPr wrap="square" rtlCol="0">
            <a:spAutoFit/>
          </a:bodyPr>
          <a:lstStyle/>
          <a:p>
            <a:pPr algn="ctr"/>
            <a:r>
              <a:rPr lang="en-US" altLang="zh-TW" dirty="0"/>
              <a:t>Person</a:t>
            </a:r>
            <a:endParaRPr lang="en-US" dirty="0"/>
          </a:p>
        </p:txBody>
      </p:sp>
      <p:cxnSp>
        <p:nvCxnSpPr>
          <p:cNvPr id="168" name="Straight Arrow Connector 167">
            <a:extLst>
              <a:ext uri="{FF2B5EF4-FFF2-40B4-BE49-F238E27FC236}">
                <a16:creationId xmlns:a16="http://schemas.microsoft.com/office/drawing/2014/main" id="{99A7DD31-DBB4-7446-8BF3-2D2B6F650217}"/>
              </a:ext>
            </a:extLst>
          </p:cNvPr>
          <p:cNvCxnSpPr>
            <a:cxnSpLocks/>
          </p:cNvCxnSpPr>
          <p:nvPr/>
        </p:nvCxnSpPr>
        <p:spPr>
          <a:xfrm>
            <a:off x="9648719" y="591386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B7CE9092-FCBF-8F4C-93F2-EEE9C9A2051D}"/>
              </a:ext>
            </a:extLst>
          </p:cNvPr>
          <p:cNvCxnSpPr>
            <a:cxnSpLocks/>
          </p:cNvCxnSpPr>
          <p:nvPr/>
        </p:nvCxnSpPr>
        <p:spPr>
          <a:xfrm>
            <a:off x="10390399" y="591386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9A4BF899-CD69-8A49-B85B-E7B644789564}"/>
              </a:ext>
            </a:extLst>
          </p:cNvPr>
          <p:cNvCxnSpPr>
            <a:cxnSpLocks/>
          </p:cNvCxnSpPr>
          <p:nvPr/>
        </p:nvCxnSpPr>
        <p:spPr>
          <a:xfrm>
            <a:off x="11284717" y="591386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5" name="Rounded Rectangle 104">
            <a:extLst>
              <a:ext uri="{FF2B5EF4-FFF2-40B4-BE49-F238E27FC236}">
                <a16:creationId xmlns:a16="http://schemas.microsoft.com/office/drawing/2014/main" id="{BCC7AD9C-5110-E84E-9A1C-3CA4B538F9C1}"/>
              </a:ext>
            </a:extLst>
          </p:cNvPr>
          <p:cNvSpPr/>
          <p:nvPr/>
        </p:nvSpPr>
        <p:spPr>
          <a:xfrm>
            <a:off x="6830090" y="1834860"/>
            <a:ext cx="556578" cy="153689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D5D38D06-96E4-2348-8AF4-F4055AA29A5B}"/>
              </a:ext>
            </a:extLst>
          </p:cNvPr>
          <p:cNvCxnSpPr>
            <a:cxnSpLocks/>
          </p:cNvCxnSpPr>
          <p:nvPr/>
        </p:nvCxnSpPr>
        <p:spPr>
          <a:xfrm>
            <a:off x="6353385" y="3690137"/>
            <a:ext cx="1666297" cy="12915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a:extLst>
              <a:ext uri="{FF2B5EF4-FFF2-40B4-BE49-F238E27FC236}">
                <a16:creationId xmlns:a16="http://schemas.microsoft.com/office/drawing/2014/main" id="{AF819A42-A1BA-4E42-9786-91C3BB4D8E20}"/>
              </a:ext>
            </a:extLst>
          </p:cNvPr>
          <p:cNvSpPr/>
          <p:nvPr/>
        </p:nvSpPr>
        <p:spPr>
          <a:xfrm>
            <a:off x="6842784" y="3985569"/>
            <a:ext cx="556578" cy="153689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a:extLst>
              <a:ext uri="{FF2B5EF4-FFF2-40B4-BE49-F238E27FC236}">
                <a16:creationId xmlns:a16="http://schemas.microsoft.com/office/drawing/2014/main" id="{39617BB6-369C-904E-B8E0-308B5DD50593}"/>
              </a:ext>
            </a:extLst>
          </p:cNvPr>
          <p:cNvCxnSpPr>
            <a:cxnSpLocks/>
            <a:stCxn id="67" idx="3"/>
            <a:endCxn id="105" idx="1"/>
          </p:cNvCxnSpPr>
          <p:nvPr/>
        </p:nvCxnSpPr>
        <p:spPr>
          <a:xfrm flipV="1">
            <a:off x="6336795" y="2603305"/>
            <a:ext cx="493295" cy="10921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4E9E997-193D-F044-ABB3-B8796E68C41E}"/>
              </a:ext>
            </a:extLst>
          </p:cNvPr>
          <p:cNvCxnSpPr>
            <a:cxnSpLocks/>
            <a:stCxn id="105" idx="3"/>
          </p:cNvCxnSpPr>
          <p:nvPr/>
        </p:nvCxnSpPr>
        <p:spPr>
          <a:xfrm>
            <a:off x="7386668" y="2603305"/>
            <a:ext cx="5617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B557144-0B3A-CB4B-B47E-B47A5DB73201}"/>
              </a:ext>
            </a:extLst>
          </p:cNvPr>
          <p:cNvCxnSpPr>
            <a:cxnSpLocks/>
          </p:cNvCxnSpPr>
          <p:nvPr/>
        </p:nvCxnSpPr>
        <p:spPr>
          <a:xfrm>
            <a:off x="6340675" y="3660670"/>
            <a:ext cx="493295" cy="10921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AF8E9B2C-E989-E74F-BF5A-409026A0AA33}"/>
              </a:ext>
            </a:extLst>
          </p:cNvPr>
          <p:cNvCxnSpPr>
            <a:cxnSpLocks/>
          </p:cNvCxnSpPr>
          <p:nvPr/>
        </p:nvCxnSpPr>
        <p:spPr>
          <a:xfrm>
            <a:off x="7424184" y="4778531"/>
            <a:ext cx="5617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3D374A-D1E3-1144-B564-E5FC069BE361}"/>
              </a:ext>
            </a:extLst>
          </p:cNvPr>
          <p:cNvSpPr txBox="1"/>
          <p:nvPr/>
        </p:nvSpPr>
        <p:spPr>
          <a:xfrm>
            <a:off x="4237382" y="1315652"/>
            <a:ext cx="3161980" cy="461665"/>
          </a:xfrm>
          <a:prstGeom prst="rect">
            <a:avLst/>
          </a:prstGeom>
          <a:noFill/>
        </p:spPr>
        <p:txBody>
          <a:bodyPr wrap="square" rtlCol="0">
            <a:spAutoFit/>
          </a:bodyPr>
          <a:lstStyle/>
          <a:p>
            <a:pPr algn="r"/>
            <a:r>
              <a:rPr lang="en-US" sz="2400" dirty="0"/>
              <a:t>Top-Left Corner Pooling</a:t>
            </a:r>
          </a:p>
        </p:txBody>
      </p:sp>
      <p:sp>
        <p:nvSpPr>
          <p:cNvPr id="112" name="TextBox 111">
            <a:extLst>
              <a:ext uri="{FF2B5EF4-FFF2-40B4-BE49-F238E27FC236}">
                <a16:creationId xmlns:a16="http://schemas.microsoft.com/office/drawing/2014/main" id="{A9044270-6CE8-E549-A70B-B269534ABEF2}"/>
              </a:ext>
            </a:extLst>
          </p:cNvPr>
          <p:cNvSpPr txBox="1"/>
          <p:nvPr/>
        </p:nvSpPr>
        <p:spPr>
          <a:xfrm>
            <a:off x="3531477" y="5525406"/>
            <a:ext cx="3860982" cy="461665"/>
          </a:xfrm>
          <a:prstGeom prst="rect">
            <a:avLst/>
          </a:prstGeom>
          <a:noFill/>
        </p:spPr>
        <p:txBody>
          <a:bodyPr wrap="square" rtlCol="0">
            <a:spAutoFit/>
          </a:bodyPr>
          <a:lstStyle/>
          <a:p>
            <a:pPr algn="r"/>
            <a:r>
              <a:rPr lang="en-US" sz="2400" dirty="0"/>
              <a:t>Bottom-Right Corner Pooling</a:t>
            </a:r>
          </a:p>
        </p:txBody>
      </p:sp>
    </p:spTree>
    <p:extLst>
      <p:ext uri="{BB962C8B-B14F-4D97-AF65-F5344CB8AC3E}">
        <p14:creationId xmlns:p14="http://schemas.microsoft.com/office/powerpoint/2010/main" val="26830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75"/>
                                        </p:tgtEl>
                                      </p:cBhvr>
                                    </p:animEffect>
                                    <p:set>
                                      <p:cBhvr>
                                        <p:cTn id="7" dur="1" fill="hold">
                                          <p:stCondLst>
                                            <p:cond delay="499"/>
                                          </p:stCondLst>
                                        </p:cTn>
                                        <p:tgtEl>
                                          <p:spTgt spid="17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6"/>
                                        </p:tgtEl>
                                      </p:cBhvr>
                                    </p:animEffect>
                                    <p:set>
                                      <p:cBhvr>
                                        <p:cTn id="10" dur="1" fill="hold">
                                          <p:stCondLst>
                                            <p:cond delay="499"/>
                                          </p:stCondLst>
                                        </p:cTn>
                                        <p:tgtEl>
                                          <p:spTgt spid="106"/>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dissolve">
                                      <p:cBhvr>
                                        <p:cTn id="13" dur="500"/>
                                        <p:tgtEl>
                                          <p:spTgt spid="108"/>
                                        </p:tgtEl>
                                      </p:cBhvr>
                                    </p:animEffect>
                                  </p:childTnLst>
                                </p:cTn>
                              </p:par>
                              <p:par>
                                <p:cTn id="14" presetID="9"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dissolve">
                                      <p:cBhvr>
                                        <p:cTn id="16" dur="500"/>
                                        <p:tgtEl>
                                          <p:spTgt spid="1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dissolve">
                                      <p:cBhvr>
                                        <p:cTn id="19" dur="500"/>
                                        <p:tgtEl>
                                          <p:spTgt spid="107"/>
                                        </p:tgtEl>
                                      </p:cBhvr>
                                    </p:animEffect>
                                  </p:childTnLst>
                                </p:cTn>
                              </p:par>
                              <p:par>
                                <p:cTn id="20" presetID="9"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dissolve">
                                      <p:cBhvr>
                                        <p:cTn id="22" dur="500"/>
                                        <p:tgtEl>
                                          <p:spTgt spid="1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dissolve">
                                      <p:cBhvr>
                                        <p:cTn id="25" dur="500"/>
                                        <p:tgtEl>
                                          <p:spTgt spid="105"/>
                                        </p:tgtEl>
                                      </p:cBhvr>
                                    </p:animEffect>
                                  </p:childTnLst>
                                </p:cTn>
                              </p:par>
                              <p:par>
                                <p:cTn id="26" presetID="9" presetClass="entr" presetSubtype="0" fill="hold"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dissolve">
                                      <p:cBhvr>
                                        <p:cTn id="28" dur="500"/>
                                        <p:tgtEl>
                                          <p:spTgt spid="10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dissolve">
                                      <p:cBhvr>
                                        <p:cTn id="31" dur="500"/>
                                        <p:tgtEl>
                                          <p:spTgt spid="1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7" grpId="0" animBg="1"/>
      <p:bldP spid="10" grpId="0"/>
      <p:bldP spid="1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192B1-ABFC-2548-B8A1-94601BB9ED66}"/>
              </a:ext>
            </a:extLst>
          </p:cNvPr>
          <p:cNvSpPr txBox="1">
            <a:spLocks/>
          </p:cNvSpPr>
          <p:nvPr/>
        </p:nvSpPr>
        <p:spPr>
          <a:xfrm>
            <a:off x="838200" y="4644440"/>
            <a:ext cx="10515600" cy="5897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One of the most challenging object detection benchmarks</a:t>
            </a:r>
          </a:p>
        </p:txBody>
      </p:sp>
      <p:sp>
        <p:nvSpPr>
          <p:cNvPr id="4" name="TextBox 3">
            <a:extLst>
              <a:ext uri="{FF2B5EF4-FFF2-40B4-BE49-F238E27FC236}">
                <a16:creationId xmlns:a16="http://schemas.microsoft.com/office/drawing/2014/main" id="{8259724A-55ED-4E49-B69A-C1C9667A76CF}"/>
              </a:ext>
            </a:extLst>
          </p:cNvPr>
          <p:cNvSpPr txBox="1"/>
          <p:nvPr/>
        </p:nvSpPr>
        <p:spPr>
          <a:xfrm>
            <a:off x="3432826" y="3528193"/>
            <a:ext cx="5326345" cy="584775"/>
          </a:xfrm>
          <a:prstGeom prst="rect">
            <a:avLst/>
          </a:prstGeom>
          <a:noFill/>
        </p:spPr>
        <p:txBody>
          <a:bodyPr wrap="square" rtlCol="0">
            <a:spAutoFit/>
          </a:bodyPr>
          <a:lstStyle/>
          <a:p>
            <a:pPr algn="ctr"/>
            <a:r>
              <a:rPr lang="en-US" sz="3200" dirty="0"/>
              <a:t>[Lin et al. ECCV’14]</a:t>
            </a:r>
          </a:p>
        </p:txBody>
      </p:sp>
      <p:grpSp>
        <p:nvGrpSpPr>
          <p:cNvPr id="5" name="Group 4">
            <a:extLst>
              <a:ext uri="{FF2B5EF4-FFF2-40B4-BE49-F238E27FC236}">
                <a16:creationId xmlns:a16="http://schemas.microsoft.com/office/drawing/2014/main" id="{F7B5537B-557D-A04A-8DE0-F6737A5B8F36}"/>
              </a:ext>
            </a:extLst>
          </p:cNvPr>
          <p:cNvGrpSpPr/>
          <p:nvPr/>
        </p:nvGrpSpPr>
        <p:grpSpPr>
          <a:xfrm>
            <a:off x="838199" y="933343"/>
            <a:ext cx="10515600" cy="2479040"/>
            <a:chOff x="838199" y="933343"/>
            <a:chExt cx="10515600" cy="2479040"/>
          </a:xfrm>
        </p:grpSpPr>
        <p:pic>
          <p:nvPicPr>
            <p:cNvPr id="6" name="Picture 5">
              <a:extLst>
                <a:ext uri="{FF2B5EF4-FFF2-40B4-BE49-F238E27FC236}">
                  <a16:creationId xmlns:a16="http://schemas.microsoft.com/office/drawing/2014/main" id="{C169FCCF-C13E-3D47-97E0-2DA3294B3C6C}"/>
                </a:ext>
              </a:extLst>
            </p:cNvPr>
            <p:cNvPicPr>
              <a:picLocks noChangeAspect="1"/>
            </p:cNvPicPr>
            <p:nvPr/>
          </p:nvPicPr>
          <p:blipFill>
            <a:blip r:embed="rId3"/>
            <a:stretch>
              <a:fillRect/>
            </a:stretch>
          </p:blipFill>
          <p:spPr>
            <a:xfrm>
              <a:off x="838199" y="1349004"/>
              <a:ext cx="5326345" cy="164771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488BD78-C98C-5A43-921E-82696BF97F76}"/>
                </a:ext>
              </a:extLst>
            </p:cNvPr>
            <p:cNvPicPr>
              <a:picLocks noChangeAspect="1"/>
            </p:cNvPicPr>
            <p:nvPr/>
          </p:nvPicPr>
          <p:blipFill rotWithShape="1">
            <a:blip r:embed="rId4"/>
            <a:srcRect l="53109" t="456" b="59046"/>
            <a:stretch/>
          </p:blipFill>
          <p:spPr>
            <a:xfrm>
              <a:off x="6756399" y="933343"/>
              <a:ext cx="4597400" cy="247904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10400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EF73-5865-FA4C-98BF-683FD3654F28}"/>
              </a:ext>
            </a:extLst>
          </p:cNvPr>
          <p:cNvSpPr>
            <a:spLocks noGrp="1"/>
          </p:cNvSpPr>
          <p:nvPr>
            <p:ph type="title"/>
          </p:nvPr>
        </p:nvSpPr>
        <p:spPr/>
        <p:txBody>
          <a:bodyPr/>
          <a:lstStyle/>
          <a:p>
            <a:r>
              <a:rPr lang="en-US" dirty="0"/>
              <a:t>Experiment: </a:t>
            </a:r>
            <a:r>
              <a:rPr lang="en-US" dirty="0" err="1"/>
              <a:t>CornerNet</a:t>
            </a:r>
            <a:r>
              <a:rPr lang="en-US" dirty="0"/>
              <a:t> versus Others</a:t>
            </a:r>
          </a:p>
        </p:txBody>
      </p:sp>
      <p:graphicFrame>
        <p:nvGraphicFramePr>
          <p:cNvPr id="4" name="Chart 3">
            <a:extLst>
              <a:ext uri="{FF2B5EF4-FFF2-40B4-BE49-F238E27FC236}">
                <a16:creationId xmlns:a16="http://schemas.microsoft.com/office/drawing/2014/main" id="{739F527F-4D98-F34E-B66C-F00BF60368EF}"/>
              </a:ext>
            </a:extLst>
          </p:cNvPr>
          <p:cNvGraphicFramePr/>
          <p:nvPr>
            <p:extLst>
              <p:ext uri="{D42A27DB-BD31-4B8C-83A1-F6EECF244321}">
                <p14:modId xmlns:p14="http://schemas.microsoft.com/office/powerpoint/2010/main" val="2954685493"/>
              </p:ext>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38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72D-A8B5-6D4C-9034-D9D1EB6D1E57}"/>
              </a:ext>
            </a:extLst>
          </p:cNvPr>
          <p:cNvSpPr>
            <a:spLocks noGrp="1"/>
          </p:cNvSpPr>
          <p:nvPr>
            <p:ph type="title"/>
          </p:nvPr>
        </p:nvSpPr>
        <p:spPr/>
        <p:txBody>
          <a:bodyPr/>
          <a:lstStyle/>
          <a:p>
            <a:r>
              <a:rPr lang="en-US" dirty="0"/>
              <a:t>Experiment: Corner Pooling</a:t>
            </a:r>
          </a:p>
        </p:txBody>
      </p:sp>
      <p:graphicFrame>
        <p:nvGraphicFramePr>
          <p:cNvPr id="4" name="Chart 3">
            <a:extLst>
              <a:ext uri="{FF2B5EF4-FFF2-40B4-BE49-F238E27FC236}">
                <a16:creationId xmlns:a16="http://schemas.microsoft.com/office/drawing/2014/main" id="{AD2F1EE4-FE57-1944-9CE4-BF46535B60A9}"/>
              </a:ext>
            </a:extLst>
          </p:cNvPr>
          <p:cNvGraphicFramePr/>
          <p:nvPr>
            <p:extLst>
              <p:ext uri="{D42A27DB-BD31-4B8C-83A1-F6EECF244321}">
                <p14:modId xmlns:p14="http://schemas.microsoft.com/office/powerpoint/2010/main" val="159948156"/>
              </p:ext>
            </p:extLst>
          </p:nvPr>
        </p:nvGraphicFramePr>
        <p:xfrm>
          <a:off x="2032000" y="130926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3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70ED-5FED-834C-9086-C947FE6485AC}"/>
              </a:ext>
            </a:extLst>
          </p:cNvPr>
          <p:cNvSpPr>
            <a:spLocks noGrp="1"/>
          </p:cNvSpPr>
          <p:nvPr>
            <p:ph type="title"/>
          </p:nvPr>
        </p:nvSpPr>
        <p:spPr>
          <a:xfrm>
            <a:off x="838200" y="365125"/>
            <a:ext cx="10515600" cy="1325563"/>
          </a:xfrm>
        </p:spPr>
        <p:txBody>
          <a:bodyPr/>
          <a:lstStyle/>
          <a:p>
            <a:r>
              <a:rPr lang="en-US" dirty="0"/>
              <a:t>Object Detection</a:t>
            </a:r>
          </a:p>
        </p:txBody>
      </p:sp>
      <p:cxnSp>
        <p:nvCxnSpPr>
          <p:cNvPr id="10" name="Straight Arrow Connector 9">
            <a:extLst>
              <a:ext uri="{FF2B5EF4-FFF2-40B4-BE49-F238E27FC236}">
                <a16:creationId xmlns:a16="http://schemas.microsoft.com/office/drawing/2014/main" id="{FE2DD9BB-021E-B444-B70C-28B9C49867D8}"/>
              </a:ext>
            </a:extLst>
          </p:cNvPr>
          <p:cNvCxnSpPr>
            <a:cxnSpLocks/>
          </p:cNvCxnSpPr>
          <p:nvPr/>
        </p:nvCxnSpPr>
        <p:spPr>
          <a:xfrm>
            <a:off x="5510151" y="3610066"/>
            <a:ext cx="1235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1EF37C-4E48-FC4D-99AA-FF310689042D}"/>
              </a:ext>
            </a:extLst>
          </p:cNvPr>
          <p:cNvPicPr>
            <a:picLocks noChangeAspect="1"/>
          </p:cNvPicPr>
          <p:nvPr/>
        </p:nvPicPr>
        <p:blipFill>
          <a:blip r:embed="rId3"/>
          <a:stretch>
            <a:fillRect/>
          </a:stretch>
        </p:blipFill>
        <p:spPr>
          <a:xfrm>
            <a:off x="213748" y="1707723"/>
            <a:ext cx="5128283" cy="384621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D7E88D5-BB1A-F743-9B1A-5976548126C8}"/>
              </a:ext>
            </a:extLst>
          </p:cNvPr>
          <p:cNvPicPr>
            <a:picLocks noChangeAspect="1"/>
          </p:cNvPicPr>
          <p:nvPr/>
        </p:nvPicPr>
        <p:blipFill>
          <a:blip r:embed="rId3"/>
          <a:stretch>
            <a:fillRect/>
          </a:stretch>
        </p:blipFill>
        <p:spPr>
          <a:xfrm>
            <a:off x="6846928" y="1686959"/>
            <a:ext cx="5128283" cy="384621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2D69650-D7F9-684D-9A24-313E7FF43549}"/>
              </a:ext>
            </a:extLst>
          </p:cNvPr>
          <p:cNvSpPr/>
          <p:nvPr/>
        </p:nvSpPr>
        <p:spPr>
          <a:xfrm>
            <a:off x="6846928" y="2612570"/>
            <a:ext cx="1774558" cy="251017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8CCF4C-5806-4C4F-95E0-9D5B5CB7CD0E}"/>
              </a:ext>
            </a:extLst>
          </p:cNvPr>
          <p:cNvSpPr txBox="1"/>
          <p:nvPr/>
        </p:nvSpPr>
        <p:spPr>
          <a:xfrm>
            <a:off x="6823208" y="2284079"/>
            <a:ext cx="777240" cy="307777"/>
          </a:xfrm>
          <a:prstGeom prst="rect">
            <a:avLst/>
          </a:prstGeom>
          <a:solidFill>
            <a:schemeClr val="accent4"/>
          </a:solidFill>
          <a:ln>
            <a:noFill/>
          </a:ln>
        </p:spPr>
        <p:txBody>
          <a:bodyPr wrap="square" rtlCol="0">
            <a:spAutoFit/>
          </a:bodyPr>
          <a:lstStyle/>
          <a:p>
            <a:r>
              <a:rPr lang="en-US" sz="1400" b="1" dirty="0">
                <a:solidFill>
                  <a:schemeClr val="accent2"/>
                </a:solidFill>
              </a:rPr>
              <a:t>Person</a:t>
            </a:r>
          </a:p>
        </p:txBody>
      </p:sp>
      <p:sp>
        <p:nvSpPr>
          <p:cNvPr id="8" name="Rectangle 7">
            <a:extLst>
              <a:ext uri="{FF2B5EF4-FFF2-40B4-BE49-F238E27FC236}">
                <a16:creationId xmlns:a16="http://schemas.microsoft.com/office/drawing/2014/main" id="{B4E5CB3B-4783-7C47-A370-C364235F51D9}"/>
              </a:ext>
            </a:extLst>
          </p:cNvPr>
          <p:cNvSpPr/>
          <p:nvPr/>
        </p:nvSpPr>
        <p:spPr>
          <a:xfrm>
            <a:off x="10416746" y="2612569"/>
            <a:ext cx="1149178" cy="2824403"/>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5F4D92-4F1A-8A46-83B9-9FB19E6B44D4}"/>
              </a:ext>
            </a:extLst>
          </p:cNvPr>
          <p:cNvSpPr txBox="1"/>
          <p:nvPr/>
        </p:nvSpPr>
        <p:spPr>
          <a:xfrm>
            <a:off x="10396032" y="2284079"/>
            <a:ext cx="774319" cy="307777"/>
          </a:xfrm>
          <a:prstGeom prst="rect">
            <a:avLst/>
          </a:prstGeom>
          <a:solidFill>
            <a:srgbClr val="92D050"/>
          </a:solidFill>
        </p:spPr>
        <p:txBody>
          <a:bodyPr wrap="square" rtlCol="0">
            <a:spAutoFit/>
          </a:bodyPr>
          <a:lstStyle/>
          <a:p>
            <a:r>
              <a:rPr lang="en-US" sz="1400" b="1" dirty="0">
                <a:solidFill>
                  <a:schemeClr val="accent6">
                    <a:lumMod val="75000"/>
                  </a:schemeClr>
                </a:solidFill>
              </a:rPr>
              <a:t>Person</a:t>
            </a:r>
          </a:p>
        </p:txBody>
      </p:sp>
    </p:spTree>
    <p:extLst>
      <p:ext uri="{BB962C8B-B14F-4D97-AF65-F5344CB8AC3E}">
        <p14:creationId xmlns:p14="http://schemas.microsoft.com/office/powerpoint/2010/main" val="209609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1F0131C-692D-9A43-8C66-BC2BFE193CB6}"/>
              </a:ext>
            </a:extLst>
          </p:cNvPr>
          <p:cNvGrpSpPr/>
          <p:nvPr/>
        </p:nvGrpSpPr>
        <p:grpSpPr>
          <a:xfrm>
            <a:off x="6122435" y="687928"/>
            <a:ext cx="5557520" cy="5557520"/>
            <a:chOff x="6289040" y="995680"/>
            <a:chExt cx="5208035" cy="5208035"/>
          </a:xfrm>
        </p:grpSpPr>
        <p:pic>
          <p:nvPicPr>
            <p:cNvPr id="5" name="Picture 4">
              <a:extLst>
                <a:ext uri="{FF2B5EF4-FFF2-40B4-BE49-F238E27FC236}">
                  <a16:creationId xmlns:a16="http://schemas.microsoft.com/office/drawing/2014/main" id="{0ABBB273-3AAF-B842-9651-D1587194B194}"/>
                </a:ext>
              </a:extLst>
            </p:cNvPr>
            <p:cNvPicPr>
              <a:picLocks noChangeAspect="1"/>
            </p:cNvPicPr>
            <p:nvPr/>
          </p:nvPicPr>
          <p:blipFill>
            <a:blip r:embed="rId3"/>
            <a:stretch>
              <a:fillRect/>
            </a:stretch>
          </p:blipFill>
          <p:spPr>
            <a:xfrm>
              <a:off x="6289040" y="995680"/>
              <a:ext cx="5208035" cy="519176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65E3A35-56D4-FE4E-9FFD-AE6D4F2FFEFE}"/>
                </a:ext>
              </a:extLst>
            </p:cNvPr>
            <p:cNvPicPr>
              <a:picLocks noChangeAspect="1"/>
            </p:cNvPicPr>
            <p:nvPr/>
          </p:nvPicPr>
          <p:blipFill>
            <a:blip r:embed="rId4">
              <a:alphaModFix amt="50000"/>
            </a:blip>
            <a:stretch>
              <a:fillRect/>
            </a:stretch>
          </p:blipFill>
          <p:spPr>
            <a:xfrm>
              <a:off x="6289040" y="995680"/>
              <a:ext cx="5208035" cy="5208035"/>
            </a:xfrm>
            <a:prstGeom prst="rect">
              <a:avLst/>
            </a:prstGeom>
          </p:spPr>
        </p:pic>
      </p:grpSp>
      <p:grpSp>
        <p:nvGrpSpPr>
          <p:cNvPr id="11" name="Group 10">
            <a:extLst>
              <a:ext uri="{FF2B5EF4-FFF2-40B4-BE49-F238E27FC236}">
                <a16:creationId xmlns:a16="http://schemas.microsoft.com/office/drawing/2014/main" id="{8B3B5990-2352-DE42-B323-BF5BFE3DDD03}"/>
              </a:ext>
            </a:extLst>
          </p:cNvPr>
          <p:cNvGrpSpPr/>
          <p:nvPr/>
        </p:nvGrpSpPr>
        <p:grpSpPr>
          <a:xfrm>
            <a:off x="466213" y="670561"/>
            <a:ext cx="5574943" cy="5557520"/>
            <a:chOff x="599440" y="995680"/>
            <a:chExt cx="5208036" cy="5191760"/>
          </a:xfrm>
        </p:grpSpPr>
        <p:pic>
          <p:nvPicPr>
            <p:cNvPr id="8" name="Picture 7">
              <a:extLst>
                <a:ext uri="{FF2B5EF4-FFF2-40B4-BE49-F238E27FC236}">
                  <a16:creationId xmlns:a16="http://schemas.microsoft.com/office/drawing/2014/main" id="{B694AABA-EA50-9541-A519-A143AD8B6ACC}"/>
                </a:ext>
              </a:extLst>
            </p:cNvPr>
            <p:cNvPicPr>
              <a:picLocks noChangeAspect="1"/>
            </p:cNvPicPr>
            <p:nvPr/>
          </p:nvPicPr>
          <p:blipFill>
            <a:blip r:embed="rId3"/>
            <a:stretch>
              <a:fillRect/>
            </a:stretch>
          </p:blipFill>
          <p:spPr>
            <a:xfrm>
              <a:off x="599440" y="995680"/>
              <a:ext cx="5208035" cy="519176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921EDEA-42D6-DB46-BF43-17C3B6ACC29D}"/>
                </a:ext>
              </a:extLst>
            </p:cNvPr>
            <p:cNvPicPr>
              <a:picLocks noChangeAspect="1"/>
            </p:cNvPicPr>
            <p:nvPr/>
          </p:nvPicPr>
          <p:blipFill>
            <a:blip r:embed="rId5">
              <a:alphaModFix amt="50000"/>
            </a:blip>
            <a:stretch>
              <a:fillRect/>
            </a:stretch>
          </p:blipFill>
          <p:spPr>
            <a:xfrm>
              <a:off x="615716" y="995680"/>
              <a:ext cx="5191760" cy="5191760"/>
            </a:xfrm>
            <a:prstGeom prst="rect">
              <a:avLst/>
            </a:prstGeom>
          </p:spPr>
        </p:pic>
      </p:grpSp>
    </p:spTree>
    <p:extLst>
      <p:ext uri="{BB962C8B-B14F-4D97-AF65-F5344CB8AC3E}">
        <p14:creationId xmlns:p14="http://schemas.microsoft.com/office/powerpoint/2010/main" val="52608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45C44-C997-2446-9FC4-1C6B12E99C22}"/>
              </a:ext>
            </a:extLst>
          </p:cNvPr>
          <p:cNvPicPr>
            <a:picLocks noChangeAspect="1"/>
          </p:cNvPicPr>
          <p:nvPr/>
        </p:nvPicPr>
        <p:blipFill>
          <a:blip r:embed="rId3"/>
          <a:stretch>
            <a:fillRect/>
          </a:stretch>
        </p:blipFill>
        <p:spPr>
          <a:xfrm>
            <a:off x="787202" y="1645921"/>
            <a:ext cx="5786318" cy="38515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5C359AF-E9F8-3145-9AF5-6D89723C5F2F}"/>
              </a:ext>
            </a:extLst>
          </p:cNvPr>
          <p:cNvPicPr>
            <a:picLocks noChangeAspect="1"/>
          </p:cNvPicPr>
          <p:nvPr/>
        </p:nvPicPr>
        <p:blipFill>
          <a:blip r:embed="rId4"/>
          <a:stretch>
            <a:fillRect/>
          </a:stretch>
        </p:blipFill>
        <p:spPr>
          <a:xfrm>
            <a:off x="7010400" y="672693"/>
            <a:ext cx="4348480" cy="5797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219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75DE-65C4-B642-B070-87C7D4C5B767}"/>
              </a:ext>
            </a:extLst>
          </p:cNvPr>
          <p:cNvSpPr>
            <a:spLocks noGrp="1"/>
          </p:cNvSpPr>
          <p:nvPr>
            <p:ph type="title"/>
          </p:nvPr>
        </p:nvSpPr>
        <p:spPr>
          <a:xfrm>
            <a:off x="838200" y="365125"/>
            <a:ext cx="10515600" cy="1325563"/>
          </a:xfrm>
        </p:spPr>
        <p:txBody>
          <a:bodyPr/>
          <a:lstStyle/>
          <a:p>
            <a:r>
              <a:rPr lang="en-US" dirty="0"/>
              <a:t>Related Work</a:t>
            </a:r>
          </a:p>
        </p:txBody>
      </p:sp>
      <p:pic>
        <p:nvPicPr>
          <p:cNvPr id="4" name="Picture 3">
            <a:extLst>
              <a:ext uri="{FF2B5EF4-FFF2-40B4-BE49-F238E27FC236}">
                <a16:creationId xmlns:a16="http://schemas.microsoft.com/office/drawing/2014/main" id="{DD2B3852-FE65-9943-9BA0-5F371AC57537}"/>
              </a:ext>
            </a:extLst>
          </p:cNvPr>
          <p:cNvPicPr>
            <a:picLocks noChangeAspect="1"/>
          </p:cNvPicPr>
          <p:nvPr/>
        </p:nvPicPr>
        <p:blipFill>
          <a:blip r:embed="rId3"/>
          <a:stretch>
            <a:fillRect/>
          </a:stretch>
        </p:blipFill>
        <p:spPr>
          <a:xfrm>
            <a:off x="1420731" y="2558155"/>
            <a:ext cx="3764153" cy="1789790"/>
          </a:xfrm>
          <a:prstGeom prst="rect">
            <a:avLst/>
          </a:prstGeom>
        </p:spPr>
      </p:pic>
      <p:pic>
        <p:nvPicPr>
          <p:cNvPr id="7" name="Picture 6">
            <a:extLst>
              <a:ext uri="{FF2B5EF4-FFF2-40B4-BE49-F238E27FC236}">
                <a16:creationId xmlns:a16="http://schemas.microsoft.com/office/drawing/2014/main" id="{047EE475-B507-F54D-87FC-BDFFEBC4C769}"/>
              </a:ext>
            </a:extLst>
          </p:cNvPr>
          <p:cNvPicPr>
            <a:picLocks noChangeAspect="1"/>
          </p:cNvPicPr>
          <p:nvPr/>
        </p:nvPicPr>
        <p:blipFill>
          <a:blip r:embed="rId4"/>
          <a:stretch>
            <a:fillRect/>
          </a:stretch>
        </p:blipFill>
        <p:spPr>
          <a:xfrm>
            <a:off x="8226565" y="2447399"/>
            <a:ext cx="2011301" cy="2011301"/>
          </a:xfrm>
          <a:prstGeom prst="rect">
            <a:avLst/>
          </a:prstGeom>
        </p:spPr>
      </p:pic>
      <p:sp>
        <p:nvSpPr>
          <p:cNvPr id="12" name="TextBox 11">
            <a:extLst>
              <a:ext uri="{FF2B5EF4-FFF2-40B4-BE49-F238E27FC236}">
                <a16:creationId xmlns:a16="http://schemas.microsoft.com/office/drawing/2014/main" id="{106DA87C-13CE-3147-8811-A2370727973F}"/>
              </a:ext>
            </a:extLst>
          </p:cNvPr>
          <p:cNvSpPr txBox="1"/>
          <p:nvPr/>
        </p:nvSpPr>
        <p:spPr>
          <a:xfrm>
            <a:off x="526737" y="4770604"/>
            <a:ext cx="5552142" cy="1938992"/>
          </a:xfrm>
          <a:prstGeom prst="rect">
            <a:avLst/>
          </a:prstGeom>
          <a:noFill/>
        </p:spPr>
        <p:txBody>
          <a:bodyPr wrap="square" rtlCol="0">
            <a:spAutoFit/>
          </a:bodyPr>
          <a:lstStyle/>
          <a:p>
            <a:r>
              <a:rPr lang="en-US" sz="2400" b="1" dirty="0" err="1"/>
              <a:t>DeNet</a:t>
            </a:r>
            <a:r>
              <a:rPr lang="en-US" sz="2400" dirty="0"/>
              <a:t>: </a:t>
            </a:r>
            <a:r>
              <a:rPr lang="en-US" sz="2000" dirty="0"/>
              <a:t>[</a:t>
            </a:r>
            <a:r>
              <a:rPr lang="en-US" sz="2000" dirty="0" err="1"/>
              <a:t>Tychsen</a:t>
            </a:r>
            <a:r>
              <a:rPr lang="en-US" sz="2000" dirty="0"/>
              <a:t>-Smith &amp; </a:t>
            </a:r>
            <a:r>
              <a:rPr lang="en-US" sz="2000" dirty="0" err="1"/>
              <a:t>Petersson</a:t>
            </a:r>
            <a:r>
              <a:rPr lang="en-US" sz="2000" dirty="0"/>
              <a:t>, CVPR’17]</a:t>
            </a:r>
            <a:endParaRPr lang="en-US" sz="2400" dirty="0"/>
          </a:p>
          <a:p>
            <a:r>
              <a:rPr lang="en-US" sz="2400" dirty="0"/>
              <a:t>Two-stage; grouping in stage 2 by classifier</a:t>
            </a:r>
          </a:p>
          <a:p>
            <a:endParaRPr lang="en-US" sz="2400" dirty="0"/>
          </a:p>
          <a:p>
            <a:r>
              <a:rPr lang="en-US" sz="2400" b="1" dirty="0"/>
              <a:t>Ours</a:t>
            </a:r>
            <a:r>
              <a:rPr lang="en-US" sz="2400" dirty="0"/>
              <a:t>: One-stage; grouping by associative embedding</a:t>
            </a:r>
          </a:p>
        </p:txBody>
      </p:sp>
      <p:sp>
        <p:nvSpPr>
          <p:cNvPr id="13" name="TextBox 12">
            <a:extLst>
              <a:ext uri="{FF2B5EF4-FFF2-40B4-BE49-F238E27FC236}">
                <a16:creationId xmlns:a16="http://schemas.microsoft.com/office/drawing/2014/main" id="{85909345-452F-B94D-957F-0F6B174B22DD}"/>
              </a:ext>
            </a:extLst>
          </p:cNvPr>
          <p:cNvSpPr txBox="1"/>
          <p:nvPr/>
        </p:nvSpPr>
        <p:spPr>
          <a:xfrm>
            <a:off x="6456145" y="4770604"/>
            <a:ext cx="5552142" cy="1569660"/>
          </a:xfrm>
          <a:prstGeom prst="rect">
            <a:avLst/>
          </a:prstGeom>
          <a:noFill/>
        </p:spPr>
        <p:txBody>
          <a:bodyPr wrap="square" rtlCol="0">
            <a:spAutoFit/>
          </a:bodyPr>
          <a:lstStyle/>
          <a:p>
            <a:r>
              <a:rPr lang="en-US" sz="2400" b="1" dirty="0"/>
              <a:t>Point Linking Network</a:t>
            </a:r>
            <a:r>
              <a:rPr lang="en-US" sz="2400" dirty="0"/>
              <a:t>: </a:t>
            </a:r>
            <a:r>
              <a:rPr lang="en-US" sz="2000" dirty="0"/>
              <a:t>[Wang et al. arXiv’17]</a:t>
            </a:r>
          </a:p>
          <a:p>
            <a:r>
              <a:rPr lang="en-US" sz="2400" dirty="0"/>
              <a:t>Grouping by predicting pixel locations</a:t>
            </a:r>
          </a:p>
          <a:p>
            <a:endParaRPr lang="en-US" sz="2400" dirty="0"/>
          </a:p>
          <a:p>
            <a:r>
              <a:rPr lang="en-US" sz="2400" b="1" dirty="0"/>
              <a:t>Ours</a:t>
            </a:r>
            <a:r>
              <a:rPr lang="en-US" sz="2400" dirty="0"/>
              <a:t>: Grouping by associative embedding</a:t>
            </a:r>
          </a:p>
        </p:txBody>
      </p:sp>
      <p:sp>
        <p:nvSpPr>
          <p:cNvPr id="20" name="TextBox 19">
            <a:extLst>
              <a:ext uri="{FF2B5EF4-FFF2-40B4-BE49-F238E27FC236}">
                <a16:creationId xmlns:a16="http://schemas.microsoft.com/office/drawing/2014/main" id="{270C2158-61AE-AF4F-A480-E41D6B9E9BE3}"/>
              </a:ext>
            </a:extLst>
          </p:cNvPr>
          <p:cNvSpPr txBox="1"/>
          <p:nvPr/>
        </p:nvSpPr>
        <p:spPr>
          <a:xfrm>
            <a:off x="806169" y="1598950"/>
            <a:ext cx="10545420" cy="461665"/>
          </a:xfrm>
          <a:prstGeom prst="rect">
            <a:avLst/>
          </a:prstGeom>
          <a:noFill/>
        </p:spPr>
        <p:txBody>
          <a:bodyPr wrap="square" rtlCol="0">
            <a:spAutoFit/>
          </a:bodyPr>
          <a:lstStyle/>
          <a:p>
            <a:r>
              <a:rPr lang="en-US" sz="2400" dirty="0"/>
              <a:t>Main difference: </a:t>
            </a:r>
            <a:r>
              <a:rPr lang="en-US" sz="2400" b="1" dirty="0"/>
              <a:t>how grouping is done</a:t>
            </a:r>
          </a:p>
        </p:txBody>
      </p:sp>
    </p:spTree>
    <p:extLst>
      <p:ext uri="{BB962C8B-B14F-4D97-AF65-F5344CB8AC3E}">
        <p14:creationId xmlns:p14="http://schemas.microsoft.com/office/powerpoint/2010/main" val="3513639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D919-CB20-DA4D-B1F9-1D994D027E6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D9DF645-815A-1E4F-AFA0-3608E31DF100}"/>
              </a:ext>
            </a:extLst>
          </p:cNvPr>
          <p:cNvSpPr>
            <a:spLocks noGrp="1"/>
          </p:cNvSpPr>
          <p:nvPr>
            <p:ph idx="1"/>
          </p:nvPr>
        </p:nvSpPr>
        <p:spPr/>
        <p:txBody>
          <a:bodyPr>
            <a:normAutofit/>
          </a:bodyPr>
          <a:lstStyle/>
          <a:p>
            <a:r>
              <a:rPr lang="en-US" sz="3200" b="1" i="1" dirty="0" err="1"/>
              <a:t>CornerNet</a:t>
            </a:r>
            <a:r>
              <a:rPr lang="en-US" sz="3200" dirty="0"/>
              <a:t>: Detecting objects as pairs of top-left and bottom-right corners</a:t>
            </a:r>
          </a:p>
          <a:p>
            <a:endParaRPr lang="en-US" sz="3200" dirty="0"/>
          </a:p>
          <a:p>
            <a:r>
              <a:rPr lang="en-US" sz="3200" b="1" i="1" dirty="0"/>
              <a:t>Corner pooling </a:t>
            </a:r>
            <a:r>
              <a:rPr lang="en-US" sz="3200" dirty="0"/>
              <a:t>to help better localize corners</a:t>
            </a:r>
            <a:br>
              <a:rPr lang="en-US" sz="3200" dirty="0"/>
            </a:br>
            <a:endParaRPr lang="en-US" sz="3200" dirty="0"/>
          </a:p>
          <a:p>
            <a:r>
              <a:rPr lang="en-US" sz="3200" b="1" i="1" dirty="0"/>
              <a:t>State-of-the-art</a:t>
            </a:r>
            <a:r>
              <a:rPr lang="en-US" sz="3200" dirty="0"/>
              <a:t> performance among single-stage detectors</a:t>
            </a:r>
          </a:p>
        </p:txBody>
      </p:sp>
    </p:spTree>
    <p:extLst>
      <p:ext uri="{BB962C8B-B14F-4D97-AF65-F5344CB8AC3E}">
        <p14:creationId xmlns:p14="http://schemas.microsoft.com/office/powerpoint/2010/main" val="315631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4704-96FA-DC4B-9B81-E1E877EE5BDD}"/>
              </a:ext>
            </a:extLst>
          </p:cNvPr>
          <p:cNvSpPr>
            <a:spLocks noGrp="1"/>
          </p:cNvSpPr>
          <p:nvPr>
            <p:ph type="title"/>
          </p:nvPr>
        </p:nvSpPr>
        <p:spPr/>
        <p:txBody>
          <a:bodyPr>
            <a:normAutofit/>
          </a:bodyPr>
          <a:lstStyle/>
          <a:p>
            <a:r>
              <a:rPr lang="en-US" sz="4000" dirty="0" err="1"/>
              <a:t>CornerNet</a:t>
            </a:r>
            <a:r>
              <a:rPr lang="en-US" sz="4000" dirty="0"/>
              <a:t>: Detecting Objects as Paired </a:t>
            </a:r>
            <a:r>
              <a:rPr lang="en-US" sz="4000" dirty="0" err="1"/>
              <a:t>Keypoints</a:t>
            </a:r>
            <a:endParaRPr lang="en-US" sz="4000" dirty="0"/>
          </a:p>
        </p:txBody>
      </p:sp>
      <p:grpSp>
        <p:nvGrpSpPr>
          <p:cNvPr id="63" name="Group 62">
            <a:extLst>
              <a:ext uri="{FF2B5EF4-FFF2-40B4-BE49-F238E27FC236}">
                <a16:creationId xmlns:a16="http://schemas.microsoft.com/office/drawing/2014/main" id="{156E91D0-5028-8944-9143-C08AD5A3BD43}"/>
              </a:ext>
            </a:extLst>
          </p:cNvPr>
          <p:cNvGrpSpPr/>
          <p:nvPr/>
        </p:nvGrpSpPr>
        <p:grpSpPr>
          <a:xfrm>
            <a:off x="1358883" y="2573010"/>
            <a:ext cx="9474233" cy="3708521"/>
            <a:chOff x="2090383" y="2682340"/>
            <a:chExt cx="8011232" cy="3135855"/>
          </a:xfrm>
        </p:grpSpPr>
        <p:pic>
          <p:nvPicPr>
            <p:cNvPr id="4" name="Picture 3">
              <a:extLst>
                <a:ext uri="{FF2B5EF4-FFF2-40B4-BE49-F238E27FC236}">
                  <a16:creationId xmlns:a16="http://schemas.microsoft.com/office/drawing/2014/main" id="{AC32A02D-81B5-434C-AC58-85787B6FB978}"/>
                </a:ext>
              </a:extLst>
            </p:cNvPr>
            <p:cNvPicPr>
              <a:picLocks noChangeAspect="1"/>
            </p:cNvPicPr>
            <p:nvPr/>
          </p:nvPicPr>
          <p:blipFill rotWithShape="1">
            <a:blip r:embed="rId3"/>
            <a:srcRect l="10976" t="10852" r="10807" b="10930"/>
            <a:stretch/>
          </p:blipFill>
          <p:spPr>
            <a:xfrm>
              <a:off x="4758905" y="2682340"/>
              <a:ext cx="2674189" cy="2674190"/>
            </a:xfrm>
            <a:prstGeom prst="rect">
              <a:avLst/>
            </a:prstGeom>
          </p:spPr>
        </p:pic>
        <p:sp>
          <p:nvSpPr>
            <p:cNvPr id="5" name="TextBox 4">
              <a:extLst>
                <a:ext uri="{FF2B5EF4-FFF2-40B4-BE49-F238E27FC236}">
                  <a16:creationId xmlns:a16="http://schemas.microsoft.com/office/drawing/2014/main" id="{8A9E3D8E-0157-1640-B715-6C8CF083033F}"/>
                </a:ext>
              </a:extLst>
            </p:cNvPr>
            <p:cNvSpPr txBox="1"/>
            <p:nvPr/>
          </p:nvSpPr>
          <p:spPr>
            <a:xfrm>
              <a:off x="2090383" y="5356530"/>
              <a:ext cx="8011232" cy="461665"/>
            </a:xfrm>
            <a:prstGeom prst="rect">
              <a:avLst/>
            </a:prstGeom>
            <a:noFill/>
          </p:spPr>
          <p:txBody>
            <a:bodyPr wrap="square" rtlCol="0">
              <a:spAutoFit/>
            </a:bodyPr>
            <a:lstStyle/>
            <a:p>
              <a:pPr algn="ctr"/>
              <a:r>
                <a:rPr lang="en-US" sz="2400" dirty="0"/>
                <a:t>Code Available At: https://</a:t>
              </a:r>
              <a:r>
                <a:rPr lang="en-US" sz="2400" dirty="0" err="1"/>
                <a:t>github.com</a:t>
              </a:r>
              <a:r>
                <a:rPr lang="en-US" sz="2400" dirty="0"/>
                <a:t>/</a:t>
              </a:r>
              <a:r>
                <a:rPr lang="en-US" sz="2400" dirty="0" err="1"/>
                <a:t>umich-vl</a:t>
              </a:r>
              <a:r>
                <a:rPr lang="en-US" sz="2400" dirty="0"/>
                <a:t>/</a:t>
              </a:r>
              <a:r>
                <a:rPr lang="en-US" sz="2400" dirty="0" err="1"/>
                <a:t>CornerNet</a:t>
              </a:r>
              <a:endParaRPr lang="en-US" sz="2400" dirty="0"/>
            </a:p>
          </p:txBody>
        </p:sp>
      </p:grpSp>
      <p:sp>
        <p:nvSpPr>
          <p:cNvPr id="3" name="TextBox 2">
            <a:extLst>
              <a:ext uri="{FF2B5EF4-FFF2-40B4-BE49-F238E27FC236}">
                <a16:creationId xmlns:a16="http://schemas.microsoft.com/office/drawing/2014/main" id="{E39D2C60-7464-964F-8709-6686EE200662}"/>
              </a:ext>
            </a:extLst>
          </p:cNvPr>
          <p:cNvSpPr txBox="1"/>
          <p:nvPr/>
        </p:nvSpPr>
        <p:spPr>
          <a:xfrm>
            <a:off x="838200" y="1690688"/>
            <a:ext cx="10515600" cy="523220"/>
          </a:xfrm>
          <a:prstGeom prst="rect">
            <a:avLst/>
          </a:prstGeom>
          <a:noFill/>
        </p:spPr>
        <p:txBody>
          <a:bodyPr wrap="square" rtlCol="0">
            <a:spAutoFit/>
          </a:bodyPr>
          <a:lstStyle/>
          <a:p>
            <a:r>
              <a:rPr lang="en-US" sz="2800" dirty="0"/>
              <a:t>Poster P-4B-03 on the 2</a:t>
            </a:r>
            <a:r>
              <a:rPr lang="en-US" sz="2800" baseline="30000" dirty="0"/>
              <a:t>nd</a:t>
            </a:r>
            <a:r>
              <a:rPr lang="en-US" sz="2800" dirty="0"/>
              <a:t> floor of the </a:t>
            </a:r>
            <a:r>
              <a:rPr lang="en-US" sz="2800" dirty="0" err="1"/>
              <a:t>Philharmonie</a:t>
            </a:r>
            <a:r>
              <a:rPr lang="en-US" sz="2800" dirty="0"/>
              <a:t> foyer</a:t>
            </a:r>
          </a:p>
        </p:txBody>
      </p:sp>
      <p:pic>
        <p:nvPicPr>
          <p:cNvPr id="8" name="Picture 7">
            <a:extLst>
              <a:ext uri="{FF2B5EF4-FFF2-40B4-BE49-F238E27FC236}">
                <a16:creationId xmlns:a16="http://schemas.microsoft.com/office/drawing/2014/main" id="{642498DE-DD2A-D24B-B7A7-0BD4EEF36D61}"/>
              </a:ext>
            </a:extLst>
          </p:cNvPr>
          <p:cNvPicPr>
            <a:picLocks noChangeAspect="1"/>
          </p:cNvPicPr>
          <p:nvPr/>
        </p:nvPicPr>
        <p:blipFill rotWithShape="1">
          <a:blip r:embed="rId4"/>
          <a:srcRect b="10176"/>
          <a:stretch/>
        </p:blipFill>
        <p:spPr>
          <a:xfrm>
            <a:off x="0" y="5469669"/>
            <a:ext cx="1545615" cy="1388331"/>
          </a:xfrm>
          <a:prstGeom prst="rect">
            <a:avLst/>
          </a:prstGeom>
        </p:spPr>
      </p:pic>
      <p:pic>
        <p:nvPicPr>
          <p:cNvPr id="7" name="Picture 6">
            <a:extLst>
              <a:ext uri="{FF2B5EF4-FFF2-40B4-BE49-F238E27FC236}">
                <a16:creationId xmlns:a16="http://schemas.microsoft.com/office/drawing/2014/main" id="{41CFB678-B1DD-CA44-9FE6-3576FF3C8D73}"/>
              </a:ext>
            </a:extLst>
          </p:cNvPr>
          <p:cNvPicPr>
            <a:picLocks noChangeAspect="1"/>
          </p:cNvPicPr>
          <p:nvPr/>
        </p:nvPicPr>
        <p:blipFill>
          <a:blip r:embed="rId5"/>
          <a:stretch>
            <a:fillRect/>
          </a:stretch>
        </p:blipFill>
        <p:spPr>
          <a:xfrm>
            <a:off x="10642600" y="5452634"/>
            <a:ext cx="1422400" cy="1422400"/>
          </a:xfrm>
          <a:prstGeom prst="rect">
            <a:avLst/>
          </a:prstGeom>
        </p:spPr>
      </p:pic>
    </p:spTree>
    <p:extLst>
      <p:ext uri="{BB962C8B-B14F-4D97-AF65-F5344CB8AC3E}">
        <p14:creationId xmlns:p14="http://schemas.microsoft.com/office/powerpoint/2010/main" val="313145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AEDF-3C96-A840-96AB-1D914C34A67F}"/>
              </a:ext>
            </a:extLst>
          </p:cNvPr>
          <p:cNvSpPr>
            <a:spLocks noGrp="1"/>
          </p:cNvSpPr>
          <p:nvPr>
            <p:ph type="title"/>
          </p:nvPr>
        </p:nvSpPr>
        <p:spPr/>
        <p:txBody>
          <a:bodyPr/>
          <a:lstStyle/>
          <a:p>
            <a:r>
              <a:rPr lang="en-US" dirty="0"/>
              <a:t>Two-Stage Detector</a:t>
            </a:r>
          </a:p>
        </p:txBody>
      </p:sp>
      <p:sp>
        <p:nvSpPr>
          <p:cNvPr id="50" name="TextBox 49">
            <a:extLst>
              <a:ext uri="{FF2B5EF4-FFF2-40B4-BE49-F238E27FC236}">
                <a16:creationId xmlns:a16="http://schemas.microsoft.com/office/drawing/2014/main" id="{38704947-EB52-7346-96E7-FA45ADB2EB5A}"/>
              </a:ext>
            </a:extLst>
          </p:cNvPr>
          <p:cNvSpPr txBox="1"/>
          <p:nvPr/>
        </p:nvSpPr>
        <p:spPr>
          <a:xfrm>
            <a:off x="838199" y="1252135"/>
            <a:ext cx="11224464" cy="369332"/>
          </a:xfrm>
          <a:prstGeom prst="rect">
            <a:avLst/>
          </a:prstGeom>
          <a:noFill/>
        </p:spPr>
        <p:txBody>
          <a:bodyPr wrap="square" rtlCol="0">
            <a:spAutoFit/>
          </a:bodyPr>
          <a:lstStyle/>
          <a:p>
            <a:r>
              <a:rPr lang="en-US" dirty="0"/>
              <a:t>[</a:t>
            </a:r>
            <a:r>
              <a:rPr lang="en-US" dirty="0" err="1"/>
              <a:t>Girshick</a:t>
            </a:r>
            <a:r>
              <a:rPr lang="en-US" dirty="0"/>
              <a:t> et al. CVPR’14] [He et al. ECCV’14]</a:t>
            </a:r>
            <a:r>
              <a:rPr lang="zh-TW" altLang="en-US" dirty="0"/>
              <a:t> </a:t>
            </a:r>
            <a:r>
              <a:rPr lang="en-US" dirty="0"/>
              <a:t>[He et al. ICCV’17] [Cai &amp; Vasconcelos, CVPR’18]</a:t>
            </a:r>
            <a:r>
              <a:rPr lang="zh-TW" altLang="en-US" dirty="0"/>
              <a:t> </a:t>
            </a:r>
            <a:r>
              <a:rPr lang="en-US" dirty="0"/>
              <a:t>[Singh &amp; Davis, CVPR’18]</a:t>
            </a:r>
          </a:p>
        </p:txBody>
      </p:sp>
      <p:sp>
        <p:nvSpPr>
          <p:cNvPr id="38" name="TextBox 37">
            <a:extLst>
              <a:ext uri="{FF2B5EF4-FFF2-40B4-BE49-F238E27FC236}">
                <a16:creationId xmlns:a16="http://schemas.microsoft.com/office/drawing/2014/main" id="{2552067E-F844-734F-868E-5787629CCB70}"/>
              </a:ext>
            </a:extLst>
          </p:cNvPr>
          <p:cNvSpPr txBox="1"/>
          <p:nvPr/>
        </p:nvSpPr>
        <p:spPr>
          <a:xfrm>
            <a:off x="6759683" y="5883568"/>
            <a:ext cx="2052497" cy="738664"/>
          </a:xfrm>
          <a:prstGeom prst="rect">
            <a:avLst/>
          </a:prstGeom>
          <a:noFill/>
        </p:spPr>
        <p:txBody>
          <a:bodyPr wrap="square" rtlCol="0">
            <a:spAutoFit/>
          </a:bodyPr>
          <a:lstStyle/>
          <a:p>
            <a:r>
              <a:rPr lang="en-US" sz="2400" dirty="0"/>
              <a:t>Region Pooling</a:t>
            </a:r>
          </a:p>
          <a:p>
            <a:r>
              <a:rPr lang="en-US" altLang="zh-TW" dirty="0"/>
              <a:t>[</a:t>
            </a:r>
            <a:r>
              <a:rPr lang="en-US" altLang="zh-TW" dirty="0" err="1"/>
              <a:t>Girshick</a:t>
            </a:r>
            <a:r>
              <a:rPr lang="en-US" altLang="zh-TW" dirty="0"/>
              <a:t>,</a:t>
            </a:r>
            <a:r>
              <a:rPr lang="zh-TW" altLang="en-US" dirty="0"/>
              <a:t> </a:t>
            </a:r>
            <a:r>
              <a:rPr lang="en-US" altLang="zh-TW" dirty="0"/>
              <a:t>ICCV’15]</a:t>
            </a:r>
            <a:endParaRPr lang="en-US" dirty="0"/>
          </a:p>
        </p:txBody>
      </p:sp>
      <p:sp>
        <p:nvSpPr>
          <p:cNvPr id="12" name="Cube 11">
            <a:extLst>
              <a:ext uri="{FF2B5EF4-FFF2-40B4-BE49-F238E27FC236}">
                <a16:creationId xmlns:a16="http://schemas.microsoft.com/office/drawing/2014/main" id="{39FD5D3F-13B2-184C-A929-BBE8FBFCADD4}"/>
              </a:ext>
            </a:extLst>
          </p:cNvPr>
          <p:cNvSpPr/>
          <p:nvPr/>
        </p:nvSpPr>
        <p:spPr>
          <a:xfrm>
            <a:off x="6759683" y="2584669"/>
            <a:ext cx="1337517" cy="3288086"/>
          </a:xfrm>
          <a:prstGeom prst="cube">
            <a:avLst>
              <a:gd name="adj" fmla="val 80406"/>
            </a:avLst>
          </a:prstGeom>
          <a:solidFill>
            <a:schemeClr val="accent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ube 30">
            <a:extLst>
              <a:ext uri="{FF2B5EF4-FFF2-40B4-BE49-F238E27FC236}">
                <a16:creationId xmlns:a16="http://schemas.microsoft.com/office/drawing/2014/main" id="{67CEA705-D605-BE40-9107-68E30F080041}"/>
              </a:ext>
            </a:extLst>
          </p:cNvPr>
          <p:cNvSpPr/>
          <p:nvPr/>
        </p:nvSpPr>
        <p:spPr>
          <a:xfrm>
            <a:off x="7051275" y="4218290"/>
            <a:ext cx="213382" cy="1099741"/>
          </a:xfrm>
          <a:prstGeom prst="cube">
            <a:avLst>
              <a:gd name="adj" fmla="val 100000"/>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a:extLst>
              <a:ext uri="{FF2B5EF4-FFF2-40B4-BE49-F238E27FC236}">
                <a16:creationId xmlns:a16="http://schemas.microsoft.com/office/drawing/2014/main" id="{F59D874F-753C-3845-95DC-423A642C9446}"/>
              </a:ext>
            </a:extLst>
          </p:cNvPr>
          <p:cNvSpPr/>
          <p:nvPr/>
        </p:nvSpPr>
        <p:spPr>
          <a:xfrm>
            <a:off x="6260114" y="2011575"/>
            <a:ext cx="213382" cy="1099741"/>
          </a:xfrm>
          <a:prstGeom prst="cube">
            <a:avLst>
              <a:gd name="adj" fmla="val 100000"/>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2BBCFA-353B-2A40-B169-8FF7EDF7D663}"/>
              </a:ext>
            </a:extLst>
          </p:cNvPr>
          <p:cNvSpPr txBox="1"/>
          <p:nvPr/>
        </p:nvSpPr>
        <p:spPr>
          <a:xfrm>
            <a:off x="3666251" y="1634452"/>
            <a:ext cx="2769526" cy="738664"/>
          </a:xfrm>
          <a:prstGeom prst="rect">
            <a:avLst/>
          </a:prstGeom>
          <a:noFill/>
        </p:spPr>
        <p:txBody>
          <a:bodyPr wrap="square" rtlCol="0">
            <a:spAutoFit/>
          </a:bodyPr>
          <a:lstStyle/>
          <a:p>
            <a:r>
              <a:rPr lang="en-US" sz="2400" dirty="0"/>
              <a:t>Region of Interest</a:t>
            </a:r>
          </a:p>
          <a:p>
            <a:r>
              <a:rPr lang="en-US" altLang="zh-TW" dirty="0"/>
              <a:t>[Ren</a:t>
            </a:r>
            <a:r>
              <a:rPr lang="zh-TW" altLang="en-US" dirty="0"/>
              <a:t> </a:t>
            </a:r>
            <a:r>
              <a:rPr lang="en-US" altLang="zh-TW" dirty="0"/>
              <a:t>et</a:t>
            </a:r>
            <a:r>
              <a:rPr lang="zh-TW" altLang="en-US" dirty="0"/>
              <a:t> </a:t>
            </a:r>
            <a:r>
              <a:rPr lang="en-US" altLang="zh-TW" dirty="0"/>
              <a:t>al.</a:t>
            </a:r>
            <a:r>
              <a:rPr lang="zh-TW" altLang="en-US" dirty="0"/>
              <a:t> </a:t>
            </a:r>
            <a:r>
              <a:rPr lang="en-US" altLang="zh-TW" dirty="0"/>
              <a:t>NIPS’15]</a:t>
            </a:r>
            <a:endParaRPr lang="en-US" dirty="0"/>
          </a:p>
        </p:txBody>
      </p:sp>
      <p:cxnSp>
        <p:nvCxnSpPr>
          <p:cNvPr id="24" name="Straight Arrow Connector 23">
            <a:extLst>
              <a:ext uri="{FF2B5EF4-FFF2-40B4-BE49-F238E27FC236}">
                <a16:creationId xmlns:a16="http://schemas.microsoft.com/office/drawing/2014/main" id="{AAAF4B2F-0FD2-9540-897F-BDE94C98579C}"/>
              </a:ext>
            </a:extLst>
          </p:cNvPr>
          <p:cNvCxnSpPr>
            <a:cxnSpLocks/>
          </p:cNvCxnSpPr>
          <p:nvPr/>
        </p:nvCxnSpPr>
        <p:spPr>
          <a:xfrm>
            <a:off x="3708981" y="4448791"/>
            <a:ext cx="486837"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57F5398-7506-C749-9AE1-68CC86E409EA}"/>
              </a:ext>
            </a:extLst>
          </p:cNvPr>
          <p:cNvCxnSpPr>
            <a:cxnSpLocks/>
          </p:cNvCxnSpPr>
          <p:nvPr/>
        </p:nvCxnSpPr>
        <p:spPr>
          <a:xfrm>
            <a:off x="10506007" y="4327675"/>
            <a:ext cx="448505" cy="4144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D4235F0A-B667-8643-A3AC-67EED3B0CFB0}"/>
              </a:ext>
            </a:extLst>
          </p:cNvPr>
          <p:cNvSpPr/>
          <p:nvPr/>
        </p:nvSpPr>
        <p:spPr>
          <a:xfrm>
            <a:off x="4270132" y="3951888"/>
            <a:ext cx="1791570" cy="993806"/>
          </a:xfrm>
          <a:prstGeom prst="roundRect">
            <a:avLst>
              <a:gd name="adj" fmla="val 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r>
              <a:rPr lang="en-US" sz="2400" baseline="30000" dirty="0"/>
              <a:t>st</a:t>
            </a:r>
            <a:r>
              <a:rPr lang="en-US" sz="2400" dirty="0"/>
              <a:t> Network</a:t>
            </a:r>
          </a:p>
        </p:txBody>
      </p:sp>
      <p:pic>
        <p:nvPicPr>
          <p:cNvPr id="23" name="Picture 22">
            <a:extLst>
              <a:ext uri="{FF2B5EF4-FFF2-40B4-BE49-F238E27FC236}">
                <a16:creationId xmlns:a16="http://schemas.microsoft.com/office/drawing/2014/main" id="{695C440D-7431-A942-8890-B55AAD538E12}"/>
              </a:ext>
            </a:extLst>
          </p:cNvPr>
          <p:cNvPicPr>
            <a:picLocks noChangeAspect="1"/>
          </p:cNvPicPr>
          <p:nvPr/>
        </p:nvPicPr>
        <p:blipFill>
          <a:blip r:embed="rId3"/>
          <a:stretch>
            <a:fillRect/>
          </a:stretch>
        </p:blipFill>
        <p:spPr>
          <a:xfrm>
            <a:off x="135472" y="2927552"/>
            <a:ext cx="3441083" cy="2580813"/>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61190F26-AD96-EC46-8F64-C0EC9B962310}"/>
              </a:ext>
            </a:extLst>
          </p:cNvPr>
          <p:cNvSpPr/>
          <p:nvPr/>
        </p:nvSpPr>
        <p:spPr>
          <a:xfrm>
            <a:off x="142480" y="3570359"/>
            <a:ext cx="1180254" cy="1629313"/>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BDE321-9076-014D-B73B-596AF864FF35}"/>
              </a:ext>
            </a:extLst>
          </p:cNvPr>
          <p:cNvSpPr/>
          <p:nvPr/>
        </p:nvSpPr>
        <p:spPr>
          <a:xfrm>
            <a:off x="2536415" y="3570359"/>
            <a:ext cx="753209" cy="1892003"/>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a:extLst>
              <a:ext uri="{FF2B5EF4-FFF2-40B4-BE49-F238E27FC236}">
                <a16:creationId xmlns:a16="http://schemas.microsoft.com/office/drawing/2014/main" id="{4D7ABB71-8AFE-154A-97E5-F42E038A9977}"/>
              </a:ext>
            </a:extLst>
          </p:cNvPr>
          <p:cNvSpPr/>
          <p:nvPr/>
        </p:nvSpPr>
        <p:spPr>
          <a:xfrm>
            <a:off x="7763019" y="3554843"/>
            <a:ext cx="212042" cy="1361681"/>
          </a:xfrm>
          <a:prstGeom prst="cube">
            <a:avLst>
              <a:gd name="adj" fmla="val 100000"/>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F88E0126-EC78-8C49-8BD8-26DC6BA5C48A}"/>
              </a:ext>
            </a:extLst>
          </p:cNvPr>
          <p:cNvSpPr/>
          <p:nvPr/>
        </p:nvSpPr>
        <p:spPr>
          <a:xfrm>
            <a:off x="6654459" y="1666482"/>
            <a:ext cx="212042" cy="1361681"/>
          </a:xfrm>
          <a:prstGeom prst="cube">
            <a:avLst>
              <a:gd name="adj" fmla="val 100000"/>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D45B2F3-675E-8C4B-A4EC-08D5081F0BDC}"/>
              </a:ext>
            </a:extLst>
          </p:cNvPr>
          <p:cNvSpPr/>
          <p:nvPr/>
        </p:nvSpPr>
        <p:spPr>
          <a:xfrm>
            <a:off x="6576106" y="2319364"/>
            <a:ext cx="976838" cy="761766"/>
          </a:xfrm>
          <a:custGeom>
            <a:avLst/>
            <a:gdLst>
              <a:gd name="connsiteX0" fmla="*/ 0 w 1600200"/>
              <a:gd name="connsiteY0" fmla="*/ 234993 h 761766"/>
              <a:gd name="connsiteX1" fmla="*/ 864704 w 1600200"/>
              <a:gd name="connsiteY1" fmla="*/ 26271 h 761766"/>
              <a:gd name="connsiteX2" fmla="*/ 1600200 w 1600200"/>
              <a:gd name="connsiteY2" fmla="*/ 761766 h 761766"/>
            </a:gdLst>
            <a:ahLst/>
            <a:cxnLst>
              <a:cxn ang="0">
                <a:pos x="connsiteX0" y="connsiteY0"/>
              </a:cxn>
              <a:cxn ang="0">
                <a:pos x="connsiteX1" y="connsiteY1"/>
              </a:cxn>
              <a:cxn ang="0">
                <a:pos x="connsiteX2" y="connsiteY2"/>
              </a:cxn>
            </a:cxnLst>
            <a:rect l="l" t="t" r="r" b="b"/>
            <a:pathLst>
              <a:path w="1600200" h="761766">
                <a:moveTo>
                  <a:pt x="0" y="234993"/>
                </a:moveTo>
                <a:cubicBezTo>
                  <a:pt x="299002" y="86734"/>
                  <a:pt x="598004" y="-61525"/>
                  <a:pt x="864704" y="26271"/>
                </a:cubicBezTo>
                <a:cubicBezTo>
                  <a:pt x="1131404" y="114066"/>
                  <a:pt x="1514061" y="703788"/>
                  <a:pt x="1600200" y="761766"/>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6E174B09-0876-004A-9FF0-80C99FB8B8C8}"/>
              </a:ext>
            </a:extLst>
          </p:cNvPr>
          <p:cNvCxnSpPr>
            <a:cxnSpLocks/>
          </p:cNvCxnSpPr>
          <p:nvPr/>
        </p:nvCxnSpPr>
        <p:spPr>
          <a:xfrm flipV="1">
            <a:off x="7157966" y="4301792"/>
            <a:ext cx="1383073" cy="47015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37E5FBC-25B3-F544-8BA5-AD5FC2864A02}"/>
              </a:ext>
            </a:extLst>
          </p:cNvPr>
          <p:cNvCxnSpPr>
            <a:cxnSpLocks/>
          </p:cNvCxnSpPr>
          <p:nvPr/>
        </p:nvCxnSpPr>
        <p:spPr>
          <a:xfrm>
            <a:off x="7869040" y="4188725"/>
            <a:ext cx="671999" cy="11306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4263F633-CC32-674B-AFFA-88EBBE5C1E33}"/>
              </a:ext>
            </a:extLst>
          </p:cNvPr>
          <p:cNvSpPr/>
          <p:nvPr/>
        </p:nvSpPr>
        <p:spPr>
          <a:xfrm>
            <a:off x="8617304" y="3748355"/>
            <a:ext cx="1791570" cy="993806"/>
          </a:xfrm>
          <a:prstGeom prst="roundRect">
            <a:avLst>
              <a:gd name="adj" fmla="val 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r>
              <a:rPr lang="en-US" sz="2400" baseline="30000" dirty="0"/>
              <a:t>nd</a:t>
            </a:r>
            <a:r>
              <a:rPr lang="en-US" sz="2400" dirty="0"/>
              <a:t> Network</a:t>
            </a:r>
          </a:p>
        </p:txBody>
      </p:sp>
      <p:cxnSp>
        <p:nvCxnSpPr>
          <p:cNvPr id="33" name="Straight Arrow Connector 32">
            <a:extLst>
              <a:ext uri="{FF2B5EF4-FFF2-40B4-BE49-F238E27FC236}">
                <a16:creationId xmlns:a16="http://schemas.microsoft.com/office/drawing/2014/main" id="{3DEC586B-93AE-BB46-80F2-DB868E9EA4D1}"/>
              </a:ext>
            </a:extLst>
          </p:cNvPr>
          <p:cNvCxnSpPr>
            <a:cxnSpLocks/>
          </p:cNvCxnSpPr>
          <p:nvPr/>
        </p:nvCxnSpPr>
        <p:spPr>
          <a:xfrm>
            <a:off x="6170236" y="4459694"/>
            <a:ext cx="486837"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9E551E-9671-D744-A49D-2262B1889307}"/>
              </a:ext>
            </a:extLst>
          </p:cNvPr>
          <p:cNvSpPr txBox="1"/>
          <p:nvPr/>
        </p:nvSpPr>
        <p:spPr>
          <a:xfrm>
            <a:off x="10954512" y="4484029"/>
            <a:ext cx="1133685" cy="461665"/>
          </a:xfrm>
          <a:prstGeom prst="rect">
            <a:avLst/>
          </a:prstGeom>
          <a:noFill/>
        </p:spPr>
        <p:txBody>
          <a:bodyPr wrap="square" rtlCol="0">
            <a:spAutoFit/>
          </a:bodyPr>
          <a:lstStyle/>
          <a:p>
            <a:r>
              <a:rPr lang="en-US" sz="2400" dirty="0"/>
              <a:t>Person</a:t>
            </a:r>
          </a:p>
        </p:txBody>
      </p:sp>
      <p:cxnSp>
        <p:nvCxnSpPr>
          <p:cNvPr id="42" name="Straight Arrow Connector 41">
            <a:extLst>
              <a:ext uri="{FF2B5EF4-FFF2-40B4-BE49-F238E27FC236}">
                <a16:creationId xmlns:a16="http://schemas.microsoft.com/office/drawing/2014/main" id="{ECBE258A-5EEE-4A48-B976-74F561D20EDF}"/>
              </a:ext>
            </a:extLst>
          </p:cNvPr>
          <p:cNvCxnSpPr>
            <a:cxnSpLocks/>
          </p:cNvCxnSpPr>
          <p:nvPr/>
        </p:nvCxnSpPr>
        <p:spPr>
          <a:xfrm flipV="1">
            <a:off x="10506007" y="3913189"/>
            <a:ext cx="448505" cy="4144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18F8FB1-C13E-4545-9498-FE0BB08D2D1A}"/>
              </a:ext>
            </a:extLst>
          </p:cNvPr>
          <p:cNvSpPr txBox="1"/>
          <p:nvPr/>
        </p:nvSpPr>
        <p:spPr>
          <a:xfrm>
            <a:off x="10928978" y="3710188"/>
            <a:ext cx="1133685" cy="461665"/>
          </a:xfrm>
          <a:prstGeom prst="rect">
            <a:avLst/>
          </a:prstGeom>
          <a:noFill/>
        </p:spPr>
        <p:txBody>
          <a:bodyPr wrap="square" rtlCol="0">
            <a:spAutoFit/>
          </a:bodyPr>
          <a:lstStyle/>
          <a:p>
            <a:r>
              <a:rPr lang="en-US" sz="2400" dirty="0"/>
              <a:t>Person</a:t>
            </a:r>
          </a:p>
        </p:txBody>
      </p:sp>
      <p:sp>
        <p:nvSpPr>
          <p:cNvPr id="4" name="Freeform 3">
            <a:extLst>
              <a:ext uri="{FF2B5EF4-FFF2-40B4-BE49-F238E27FC236}">
                <a16:creationId xmlns:a16="http://schemas.microsoft.com/office/drawing/2014/main" id="{31E09E82-498F-8740-80B0-46390ED52D69}"/>
              </a:ext>
            </a:extLst>
          </p:cNvPr>
          <p:cNvSpPr/>
          <p:nvPr/>
        </p:nvSpPr>
        <p:spPr>
          <a:xfrm>
            <a:off x="6127531" y="3047138"/>
            <a:ext cx="346841" cy="1343335"/>
          </a:xfrm>
          <a:custGeom>
            <a:avLst/>
            <a:gdLst>
              <a:gd name="connsiteX0" fmla="*/ 0 w 346841"/>
              <a:gd name="connsiteY0" fmla="*/ 1367207 h 1367207"/>
              <a:gd name="connsiteX1" fmla="*/ 241738 w 346841"/>
              <a:gd name="connsiteY1" fmla="*/ 221579 h 1367207"/>
              <a:gd name="connsiteX2" fmla="*/ 346841 w 346841"/>
              <a:gd name="connsiteY2" fmla="*/ 862 h 1367207"/>
            </a:gdLst>
            <a:ahLst/>
            <a:cxnLst>
              <a:cxn ang="0">
                <a:pos x="connsiteX0" y="connsiteY0"/>
              </a:cxn>
              <a:cxn ang="0">
                <a:pos x="connsiteX1" y="connsiteY1"/>
              </a:cxn>
              <a:cxn ang="0">
                <a:pos x="connsiteX2" y="connsiteY2"/>
              </a:cxn>
            </a:cxnLst>
            <a:rect l="l" t="t" r="r" b="b"/>
            <a:pathLst>
              <a:path w="346841" h="1367207">
                <a:moveTo>
                  <a:pt x="0" y="1367207"/>
                </a:moveTo>
                <a:cubicBezTo>
                  <a:pt x="91965" y="908255"/>
                  <a:pt x="183931" y="449303"/>
                  <a:pt x="241738" y="221579"/>
                </a:cubicBezTo>
                <a:cubicBezTo>
                  <a:pt x="299545" y="-6145"/>
                  <a:pt x="323193" y="-2642"/>
                  <a:pt x="346841" y="862"/>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84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C4915EC-D7E8-AF4D-BCB0-0FE21B608D70}"/>
              </a:ext>
            </a:extLst>
          </p:cNvPr>
          <p:cNvPicPr>
            <a:picLocks noChangeAspect="1"/>
          </p:cNvPicPr>
          <p:nvPr/>
        </p:nvPicPr>
        <p:blipFill>
          <a:blip r:embed="rId3">
            <a:alphaModFix amt="50000"/>
          </a:blip>
          <a:stretch>
            <a:fillRect/>
          </a:stretch>
        </p:blipFill>
        <p:spPr>
          <a:xfrm>
            <a:off x="5172064" y="2656481"/>
            <a:ext cx="3441083" cy="2631355"/>
          </a:xfrm>
          <a:prstGeom prst="rect">
            <a:avLst/>
          </a:prstGeom>
          <a:scene3d>
            <a:camera prst="isometricOffAxis2Right">
              <a:rot lat="966000" lon="17129787" rev="0"/>
            </a:camera>
            <a:lightRig rig="threePt" dir="t"/>
          </a:scene3d>
        </p:spPr>
      </p:pic>
      <p:sp>
        <p:nvSpPr>
          <p:cNvPr id="29" name="Cube 28">
            <a:extLst>
              <a:ext uri="{FF2B5EF4-FFF2-40B4-BE49-F238E27FC236}">
                <a16:creationId xmlns:a16="http://schemas.microsoft.com/office/drawing/2014/main" id="{F7CFF145-543C-5843-9782-7EB757FD7A43}"/>
              </a:ext>
            </a:extLst>
          </p:cNvPr>
          <p:cNvSpPr/>
          <p:nvPr/>
        </p:nvSpPr>
        <p:spPr>
          <a:xfrm>
            <a:off x="6419825" y="2248216"/>
            <a:ext cx="1786773"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6B3CF-63FA-C341-B783-16D27A16479C}"/>
              </a:ext>
            </a:extLst>
          </p:cNvPr>
          <p:cNvSpPr>
            <a:spLocks noGrp="1"/>
          </p:cNvSpPr>
          <p:nvPr>
            <p:ph type="title"/>
          </p:nvPr>
        </p:nvSpPr>
        <p:spPr/>
        <p:txBody>
          <a:bodyPr/>
          <a:lstStyle/>
          <a:p>
            <a:r>
              <a:rPr lang="en-US" dirty="0"/>
              <a:t>One-stage Detector</a:t>
            </a:r>
          </a:p>
        </p:txBody>
      </p:sp>
      <p:grpSp>
        <p:nvGrpSpPr>
          <p:cNvPr id="22" name="Group 21">
            <a:extLst>
              <a:ext uri="{FF2B5EF4-FFF2-40B4-BE49-F238E27FC236}">
                <a16:creationId xmlns:a16="http://schemas.microsoft.com/office/drawing/2014/main" id="{93B85D86-B476-7D44-991D-1ABB3171033C}"/>
              </a:ext>
            </a:extLst>
          </p:cNvPr>
          <p:cNvGrpSpPr/>
          <p:nvPr/>
        </p:nvGrpSpPr>
        <p:grpSpPr>
          <a:xfrm>
            <a:off x="10663966" y="2543363"/>
            <a:ext cx="1348083" cy="3393326"/>
            <a:chOff x="10663966" y="2543363"/>
            <a:chExt cx="1348083" cy="3393326"/>
          </a:xfrm>
        </p:grpSpPr>
        <p:sp>
          <p:nvSpPr>
            <p:cNvPr id="31" name="Cube 30">
              <a:extLst>
                <a:ext uri="{FF2B5EF4-FFF2-40B4-BE49-F238E27FC236}">
                  <a16:creationId xmlns:a16="http://schemas.microsoft.com/office/drawing/2014/main" id="{26C593A9-6AAB-1649-A536-C4B8DA3974E1}"/>
                </a:ext>
              </a:extLst>
            </p:cNvPr>
            <p:cNvSpPr/>
            <p:nvPr/>
          </p:nvSpPr>
          <p:spPr>
            <a:xfrm>
              <a:off x="10676530" y="4317964"/>
              <a:ext cx="1335519"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Class</a:t>
              </a:r>
            </a:p>
          </p:txBody>
        </p:sp>
        <p:sp>
          <p:nvSpPr>
            <p:cNvPr id="32" name="TextBox 31">
              <a:extLst>
                <a:ext uri="{FF2B5EF4-FFF2-40B4-BE49-F238E27FC236}">
                  <a16:creationId xmlns:a16="http://schemas.microsoft.com/office/drawing/2014/main" id="{03714251-EDC5-E441-AF13-CA14953B27AC}"/>
                </a:ext>
              </a:extLst>
            </p:cNvPr>
            <p:cNvSpPr txBox="1"/>
            <p:nvPr/>
          </p:nvSpPr>
          <p:spPr>
            <a:xfrm>
              <a:off x="10895576" y="3948631"/>
              <a:ext cx="885685" cy="369332"/>
            </a:xfrm>
            <a:prstGeom prst="rect">
              <a:avLst/>
            </a:prstGeom>
            <a:noFill/>
          </p:spPr>
          <p:txBody>
            <a:bodyPr wrap="square" rtlCol="0">
              <a:spAutoFit/>
            </a:bodyPr>
            <a:lstStyle/>
            <a:p>
              <a:pPr algn="ctr"/>
              <a:r>
                <a:rPr lang="en-US" dirty="0"/>
                <a:t>Person</a:t>
              </a:r>
            </a:p>
          </p:txBody>
        </p:sp>
        <p:sp>
          <p:nvSpPr>
            <p:cNvPr id="43" name="Cube 42">
              <a:extLst>
                <a:ext uri="{FF2B5EF4-FFF2-40B4-BE49-F238E27FC236}">
                  <a16:creationId xmlns:a16="http://schemas.microsoft.com/office/drawing/2014/main" id="{ACC3E267-8A28-D14A-8286-85DC113E21F1}"/>
                </a:ext>
              </a:extLst>
            </p:cNvPr>
            <p:cNvSpPr/>
            <p:nvPr/>
          </p:nvSpPr>
          <p:spPr>
            <a:xfrm>
              <a:off x="10676530" y="2912696"/>
              <a:ext cx="1335519"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Class</a:t>
              </a:r>
            </a:p>
          </p:txBody>
        </p:sp>
        <p:sp>
          <p:nvSpPr>
            <p:cNvPr id="44" name="TextBox 43">
              <a:extLst>
                <a:ext uri="{FF2B5EF4-FFF2-40B4-BE49-F238E27FC236}">
                  <a16:creationId xmlns:a16="http://schemas.microsoft.com/office/drawing/2014/main" id="{4BC2BCD4-7B68-3146-8652-840BBA00389F}"/>
                </a:ext>
              </a:extLst>
            </p:cNvPr>
            <p:cNvSpPr txBox="1"/>
            <p:nvPr/>
          </p:nvSpPr>
          <p:spPr>
            <a:xfrm>
              <a:off x="10663966" y="2543363"/>
              <a:ext cx="1347632" cy="369332"/>
            </a:xfrm>
            <a:prstGeom prst="rect">
              <a:avLst/>
            </a:prstGeom>
            <a:noFill/>
          </p:spPr>
          <p:txBody>
            <a:bodyPr wrap="square" rtlCol="0">
              <a:spAutoFit/>
            </a:bodyPr>
            <a:lstStyle/>
            <a:p>
              <a:pPr algn="ctr"/>
              <a:r>
                <a:rPr lang="en-US" dirty="0"/>
                <a:t>Person</a:t>
              </a:r>
            </a:p>
          </p:txBody>
        </p:sp>
        <p:sp>
          <p:nvSpPr>
            <p:cNvPr id="65" name="Cube 64">
              <a:extLst>
                <a:ext uri="{FF2B5EF4-FFF2-40B4-BE49-F238E27FC236}">
                  <a16:creationId xmlns:a16="http://schemas.microsoft.com/office/drawing/2014/main" id="{0EEA65B8-2C0A-4041-ACDE-30E138646EB3}"/>
                </a:ext>
              </a:extLst>
            </p:cNvPr>
            <p:cNvSpPr/>
            <p:nvPr/>
          </p:nvSpPr>
          <p:spPr>
            <a:xfrm>
              <a:off x="10676530" y="5635494"/>
              <a:ext cx="1335519"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Class</a:t>
              </a:r>
            </a:p>
          </p:txBody>
        </p:sp>
        <p:sp>
          <p:nvSpPr>
            <p:cNvPr id="66" name="TextBox 65">
              <a:extLst>
                <a:ext uri="{FF2B5EF4-FFF2-40B4-BE49-F238E27FC236}">
                  <a16:creationId xmlns:a16="http://schemas.microsoft.com/office/drawing/2014/main" id="{76F2DB18-A9A9-014C-A941-83E963478EFC}"/>
                </a:ext>
              </a:extLst>
            </p:cNvPr>
            <p:cNvSpPr txBox="1"/>
            <p:nvPr/>
          </p:nvSpPr>
          <p:spPr>
            <a:xfrm>
              <a:off x="10663966" y="5266161"/>
              <a:ext cx="1347632" cy="369332"/>
            </a:xfrm>
            <a:prstGeom prst="rect">
              <a:avLst/>
            </a:prstGeom>
            <a:noFill/>
          </p:spPr>
          <p:txBody>
            <a:bodyPr wrap="square" rtlCol="0">
              <a:spAutoFit/>
            </a:bodyPr>
            <a:lstStyle/>
            <a:p>
              <a:pPr algn="ctr"/>
              <a:r>
                <a:rPr lang="en-US" dirty="0"/>
                <a:t>Background</a:t>
              </a:r>
            </a:p>
          </p:txBody>
        </p:sp>
      </p:grpSp>
      <p:grpSp>
        <p:nvGrpSpPr>
          <p:cNvPr id="21" name="Group 20">
            <a:extLst>
              <a:ext uri="{FF2B5EF4-FFF2-40B4-BE49-F238E27FC236}">
                <a16:creationId xmlns:a16="http://schemas.microsoft.com/office/drawing/2014/main" id="{8694BAD3-87B2-2246-BCEE-43DFC0C15F61}"/>
              </a:ext>
            </a:extLst>
          </p:cNvPr>
          <p:cNvGrpSpPr/>
          <p:nvPr/>
        </p:nvGrpSpPr>
        <p:grpSpPr>
          <a:xfrm>
            <a:off x="6484106" y="2239421"/>
            <a:ext cx="4117758" cy="3716186"/>
            <a:chOff x="6484106" y="2239421"/>
            <a:chExt cx="4117758" cy="3716186"/>
          </a:xfrm>
        </p:grpSpPr>
        <p:sp>
          <p:nvSpPr>
            <p:cNvPr id="30" name="Cube 29">
              <a:extLst>
                <a:ext uri="{FF2B5EF4-FFF2-40B4-BE49-F238E27FC236}">
                  <a16:creationId xmlns:a16="http://schemas.microsoft.com/office/drawing/2014/main" id="{08267F9E-AD99-7445-9907-7C6DA9E53E37}"/>
                </a:ext>
              </a:extLst>
            </p:cNvPr>
            <p:cNvSpPr/>
            <p:nvPr/>
          </p:nvSpPr>
          <p:spPr>
            <a:xfrm>
              <a:off x="6551364" y="4263682"/>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ube 41">
              <a:extLst>
                <a:ext uri="{FF2B5EF4-FFF2-40B4-BE49-F238E27FC236}">
                  <a16:creationId xmlns:a16="http://schemas.microsoft.com/office/drawing/2014/main" id="{AEFD6422-AA71-204E-9289-358969657A1C}"/>
                </a:ext>
              </a:extLst>
            </p:cNvPr>
            <p:cNvSpPr/>
            <p:nvPr/>
          </p:nvSpPr>
          <p:spPr>
            <a:xfrm>
              <a:off x="7158590" y="3616743"/>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EA87CF2-1640-9640-9318-54F973993F58}"/>
                </a:ext>
              </a:extLst>
            </p:cNvPr>
            <p:cNvCxnSpPr>
              <a:cxnSpLocks/>
              <a:stCxn id="30" idx="5"/>
              <a:endCxn id="33" idx="2"/>
            </p:cNvCxnSpPr>
            <p:nvPr/>
          </p:nvCxnSpPr>
          <p:spPr>
            <a:xfrm>
              <a:off x="7443629" y="4355215"/>
              <a:ext cx="928540" cy="1608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8BB3E37-B35F-DA40-BF1C-196408F0950B}"/>
                </a:ext>
              </a:extLst>
            </p:cNvPr>
            <p:cNvCxnSpPr>
              <a:cxnSpLocks/>
              <a:stCxn id="42" idx="5"/>
              <a:endCxn id="45" idx="2"/>
            </p:cNvCxnSpPr>
            <p:nvPr/>
          </p:nvCxnSpPr>
          <p:spPr>
            <a:xfrm flipV="1">
              <a:off x="8050855" y="3110833"/>
              <a:ext cx="321314" cy="597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4760943F-F114-0A4D-9E5D-67F5CC58A548}"/>
                </a:ext>
              </a:extLst>
            </p:cNvPr>
            <p:cNvSpPr/>
            <p:nvPr/>
          </p:nvSpPr>
          <p:spPr>
            <a:xfrm>
              <a:off x="8372169" y="4336882"/>
              <a:ext cx="2229695"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Anchors</a:t>
              </a:r>
            </a:p>
          </p:txBody>
        </p:sp>
        <p:sp>
          <p:nvSpPr>
            <p:cNvPr id="34" name="Rectangle 33">
              <a:extLst>
                <a:ext uri="{FF2B5EF4-FFF2-40B4-BE49-F238E27FC236}">
                  <a16:creationId xmlns:a16="http://schemas.microsoft.com/office/drawing/2014/main" id="{DEFD87E5-FDD1-3C4E-84E2-3FAC999B0C1A}"/>
                </a:ext>
              </a:extLst>
            </p:cNvPr>
            <p:cNvSpPr/>
            <p:nvPr/>
          </p:nvSpPr>
          <p:spPr>
            <a:xfrm>
              <a:off x="8708932" y="3790538"/>
              <a:ext cx="337931" cy="3355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6EE7179-6596-7841-BDD3-272316323279}"/>
                </a:ext>
              </a:extLst>
            </p:cNvPr>
            <p:cNvSpPr/>
            <p:nvPr/>
          </p:nvSpPr>
          <p:spPr>
            <a:xfrm>
              <a:off x="9310277" y="3644689"/>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E246530-723E-944B-9AC2-687225D274E2}"/>
                </a:ext>
              </a:extLst>
            </p:cNvPr>
            <p:cNvSpPr/>
            <p:nvPr/>
          </p:nvSpPr>
          <p:spPr>
            <a:xfrm rot="5400000">
              <a:off x="10000190" y="3657476"/>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a:extLst>
                <a:ext uri="{FF2B5EF4-FFF2-40B4-BE49-F238E27FC236}">
                  <a16:creationId xmlns:a16="http://schemas.microsoft.com/office/drawing/2014/main" id="{DBBF4F65-D617-8540-91F1-37DB93AB2B94}"/>
                </a:ext>
              </a:extLst>
            </p:cNvPr>
            <p:cNvSpPr/>
            <p:nvPr/>
          </p:nvSpPr>
          <p:spPr>
            <a:xfrm>
              <a:off x="8372169" y="2931614"/>
              <a:ext cx="2229695"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Anchors</a:t>
              </a:r>
            </a:p>
          </p:txBody>
        </p:sp>
        <p:sp>
          <p:nvSpPr>
            <p:cNvPr id="46" name="Rectangle 45">
              <a:extLst>
                <a:ext uri="{FF2B5EF4-FFF2-40B4-BE49-F238E27FC236}">
                  <a16:creationId xmlns:a16="http://schemas.microsoft.com/office/drawing/2014/main" id="{9C73E712-CC28-C244-8A0F-F5A9C2661CFD}"/>
                </a:ext>
              </a:extLst>
            </p:cNvPr>
            <p:cNvSpPr/>
            <p:nvPr/>
          </p:nvSpPr>
          <p:spPr>
            <a:xfrm>
              <a:off x="8708932" y="2385270"/>
              <a:ext cx="337931" cy="3355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7" name="Rectangle 46">
              <a:extLst>
                <a:ext uri="{FF2B5EF4-FFF2-40B4-BE49-F238E27FC236}">
                  <a16:creationId xmlns:a16="http://schemas.microsoft.com/office/drawing/2014/main" id="{C112F20F-D799-B74A-B5A2-CD89E67BE075}"/>
                </a:ext>
              </a:extLst>
            </p:cNvPr>
            <p:cNvSpPr/>
            <p:nvPr/>
          </p:nvSpPr>
          <p:spPr>
            <a:xfrm>
              <a:off x="9310277" y="2239421"/>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48" name="Rectangle 47">
              <a:extLst>
                <a:ext uri="{FF2B5EF4-FFF2-40B4-BE49-F238E27FC236}">
                  <a16:creationId xmlns:a16="http://schemas.microsoft.com/office/drawing/2014/main" id="{867E44E2-D79A-5C41-B478-9F16D0F9A511}"/>
                </a:ext>
              </a:extLst>
            </p:cNvPr>
            <p:cNvSpPr/>
            <p:nvPr/>
          </p:nvSpPr>
          <p:spPr>
            <a:xfrm rot="5400000">
              <a:off x="10000190" y="2252208"/>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4" name="Cube 63">
              <a:extLst>
                <a:ext uri="{FF2B5EF4-FFF2-40B4-BE49-F238E27FC236}">
                  <a16:creationId xmlns:a16="http://schemas.microsoft.com/office/drawing/2014/main" id="{A6C79C60-F567-D549-BF8E-DBACFC6081FD}"/>
                </a:ext>
              </a:extLst>
            </p:cNvPr>
            <p:cNvSpPr/>
            <p:nvPr/>
          </p:nvSpPr>
          <p:spPr>
            <a:xfrm>
              <a:off x="6484106" y="5263565"/>
              <a:ext cx="892265"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ube 66">
              <a:extLst>
                <a:ext uri="{FF2B5EF4-FFF2-40B4-BE49-F238E27FC236}">
                  <a16:creationId xmlns:a16="http://schemas.microsoft.com/office/drawing/2014/main" id="{383B3D21-5311-114B-97E8-DDE786E572D4}"/>
                </a:ext>
              </a:extLst>
            </p:cNvPr>
            <p:cNvSpPr/>
            <p:nvPr/>
          </p:nvSpPr>
          <p:spPr>
            <a:xfrm>
              <a:off x="8372169" y="5654412"/>
              <a:ext cx="2229695" cy="301195"/>
            </a:xfrm>
            <a:prstGeom prst="cube">
              <a:avLst>
                <a:gd name="adj" fmla="val 19005"/>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Anchors</a:t>
              </a:r>
            </a:p>
          </p:txBody>
        </p:sp>
        <p:sp>
          <p:nvSpPr>
            <p:cNvPr id="68" name="Rectangle 67">
              <a:extLst>
                <a:ext uri="{FF2B5EF4-FFF2-40B4-BE49-F238E27FC236}">
                  <a16:creationId xmlns:a16="http://schemas.microsoft.com/office/drawing/2014/main" id="{B0E130DA-B361-234A-B300-CD00B4AECB63}"/>
                </a:ext>
              </a:extLst>
            </p:cNvPr>
            <p:cNvSpPr/>
            <p:nvPr/>
          </p:nvSpPr>
          <p:spPr>
            <a:xfrm>
              <a:off x="8708932" y="5108068"/>
              <a:ext cx="337931" cy="3355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69" name="Rectangle 68">
              <a:extLst>
                <a:ext uri="{FF2B5EF4-FFF2-40B4-BE49-F238E27FC236}">
                  <a16:creationId xmlns:a16="http://schemas.microsoft.com/office/drawing/2014/main" id="{E52F5DCB-FDF8-9242-A186-C0EB34AF18C0}"/>
                </a:ext>
              </a:extLst>
            </p:cNvPr>
            <p:cNvSpPr/>
            <p:nvPr/>
          </p:nvSpPr>
          <p:spPr>
            <a:xfrm>
              <a:off x="9310277" y="4962219"/>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0" name="Rectangle 69">
              <a:extLst>
                <a:ext uri="{FF2B5EF4-FFF2-40B4-BE49-F238E27FC236}">
                  <a16:creationId xmlns:a16="http://schemas.microsoft.com/office/drawing/2014/main" id="{0FE18286-B940-634A-8280-C22A78ECB497}"/>
                </a:ext>
              </a:extLst>
            </p:cNvPr>
            <p:cNvSpPr/>
            <p:nvPr/>
          </p:nvSpPr>
          <p:spPr>
            <a:xfrm rot="5400000">
              <a:off x="10000190" y="4975006"/>
              <a:ext cx="337931" cy="606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cxnSp>
          <p:nvCxnSpPr>
            <p:cNvPr id="71" name="Straight Arrow Connector 70">
              <a:extLst>
                <a:ext uri="{FF2B5EF4-FFF2-40B4-BE49-F238E27FC236}">
                  <a16:creationId xmlns:a16="http://schemas.microsoft.com/office/drawing/2014/main" id="{897AE05D-539E-1742-9680-73672224DAE3}"/>
                </a:ext>
              </a:extLst>
            </p:cNvPr>
            <p:cNvCxnSpPr>
              <a:cxnSpLocks/>
              <a:stCxn id="64" idx="5"/>
              <a:endCxn id="67" idx="2"/>
            </p:cNvCxnSpPr>
            <p:nvPr/>
          </p:nvCxnSpPr>
          <p:spPr>
            <a:xfrm>
              <a:off x="7376371" y="5355098"/>
              <a:ext cx="995798" cy="478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a:extLst>
              <a:ext uri="{FF2B5EF4-FFF2-40B4-BE49-F238E27FC236}">
                <a16:creationId xmlns:a16="http://schemas.microsoft.com/office/drawing/2014/main" id="{5F8DAD53-0FBC-5A43-B9A7-E398432C49A4}"/>
              </a:ext>
            </a:extLst>
          </p:cNvPr>
          <p:cNvCxnSpPr>
            <a:cxnSpLocks/>
          </p:cNvCxnSpPr>
          <p:nvPr/>
        </p:nvCxnSpPr>
        <p:spPr>
          <a:xfrm>
            <a:off x="3638363" y="4195014"/>
            <a:ext cx="396861"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9CE995D-5DA2-3A42-BD4A-F757B5919DF1}"/>
              </a:ext>
            </a:extLst>
          </p:cNvPr>
          <p:cNvCxnSpPr>
            <a:cxnSpLocks/>
          </p:cNvCxnSpPr>
          <p:nvPr/>
        </p:nvCxnSpPr>
        <p:spPr>
          <a:xfrm>
            <a:off x="6027203" y="4195014"/>
            <a:ext cx="37633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1A5ECA9-7634-CE4D-BC6F-CA4231B921CD}"/>
              </a:ext>
            </a:extLst>
          </p:cNvPr>
          <p:cNvSpPr txBox="1"/>
          <p:nvPr/>
        </p:nvSpPr>
        <p:spPr>
          <a:xfrm>
            <a:off x="838200" y="1282835"/>
            <a:ext cx="10515600" cy="923330"/>
          </a:xfrm>
          <a:prstGeom prst="rect">
            <a:avLst/>
          </a:prstGeom>
          <a:noFill/>
        </p:spPr>
        <p:txBody>
          <a:bodyPr wrap="square" rtlCol="0">
            <a:spAutoFit/>
          </a:bodyPr>
          <a:lstStyle/>
          <a:p>
            <a:r>
              <a:rPr lang="en-US" dirty="0"/>
              <a:t>[Redmon &amp; </a:t>
            </a:r>
            <a:r>
              <a:rPr lang="en-US" dirty="0" err="1"/>
              <a:t>Farhadi</a:t>
            </a:r>
            <a:r>
              <a:rPr lang="en-US" dirty="0"/>
              <a:t>, CVPR’17] [Shen et al. ICCV’17]</a:t>
            </a:r>
            <a:r>
              <a:rPr lang="zh-TW" altLang="en-US" dirty="0"/>
              <a:t> </a:t>
            </a:r>
            <a:r>
              <a:rPr lang="en-US" dirty="0"/>
              <a:t>[Liu et al. ECCV’16] [Fu et al. arXiv’17]</a:t>
            </a:r>
            <a:r>
              <a:rPr lang="zh-TW" altLang="en-US" dirty="0"/>
              <a:t> </a:t>
            </a:r>
            <a:r>
              <a:rPr lang="en-US" dirty="0"/>
              <a:t>[Lin et al. ICCV’17] [Zhang et al. CVPR’18]</a:t>
            </a:r>
          </a:p>
          <a:p>
            <a:endParaRPr lang="en-US" dirty="0"/>
          </a:p>
        </p:txBody>
      </p:sp>
      <p:grpSp>
        <p:nvGrpSpPr>
          <p:cNvPr id="23" name="Group 22">
            <a:extLst>
              <a:ext uri="{FF2B5EF4-FFF2-40B4-BE49-F238E27FC236}">
                <a16:creationId xmlns:a16="http://schemas.microsoft.com/office/drawing/2014/main" id="{556CE680-5048-6248-B230-4ED7D1DF2CBC}"/>
              </a:ext>
            </a:extLst>
          </p:cNvPr>
          <p:cNvGrpSpPr/>
          <p:nvPr/>
        </p:nvGrpSpPr>
        <p:grpSpPr>
          <a:xfrm>
            <a:off x="8596261" y="2263118"/>
            <a:ext cx="1849549" cy="3298098"/>
            <a:chOff x="4406744" y="-33641"/>
            <a:chExt cx="1849549" cy="3298098"/>
          </a:xfrm>
        </p:grpSpPr>
        <p:pic>
          <p:nvPicPr>
            <p:cNvPr id="83" name="Graphic 82" descr="Close">
              <a:extLst>
                <a:ext uri="{FF2B5EF4-FFF2-40B4-BE49-F238E27FC236}">
                  <a16:creationId xmlns:a16="http://schemas.microsoft.com/office/drawing/2014/main" id="{75A2E730-B251-C84E-940A-E85E49DE7E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9120" y="2706673"/>
              <a:ext cx="557784" cy="557784"/>
            </a:xfrm>
            <a:prstGeom prst="rect">
              <a:avLst/>
            </a:prstGeom>
          </p:spPr>
        </p:pic>
        <p:pic>
          <p:nvPicPr>
            <p:cNvPr id="84" name="Graphic 83" descr="Close">
              <a:extLst>
                <a:ext uri="{FF2B5EF4-FFF2-40B4-BE49-F238E27FC236}">
                  <a16:creationId xmlns:a16="http://schemas.microsoft.com/office/drawing/2014/main" id="{D17793EF-6698-AE47-A5AF-592C0B0CE4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6454" y="2690760"/>
              <a:ext cx="557784" cy="557784"/>
            </a:xfrm>
            <a:prstGeom prst="rect">
              <a:avLst/>
            </a:prstGeom>
          </p:spPr>
        </p:pic>
        <p:pic>
          <p:nvPicPr>
            <p:cNvPr id="85" name="Graphic 84" descr="Close">
              <a:extLst>
                <a:ext uri="{FF2B5EF4-FFF2-40B4-BE49-F238E27FC236}">
                  <a16:creationId xmlns:a16="http://schemas.microsoft.com/office/drawing/2014/main" id="{F0508A3F-9ED5-8049-90BA-F36DFC2C74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8509" y="-33641"/>
              <a:ext cx="557784" cy="557784"/>
            </a:xfrm>
            <a:prstGeom prst="rect">
              <a:avLst/>
            </a:prstGeom>
          </p:spPr>
        </p:pic>
        <p:pic>
          <p:nvPicPr>
            <p:cNvPr id="86" name="Graphic 85" descr="Close">
              <a:extLst>
                <a:ext uri="{FF2B5EF4-FFF2-40B4-BE49-F238E27FC236}">
                  <a16:creationId xmlns:a16="http://schemas.microsoft.com/office/drawing/2014/main" id="{5FA531C1-D361-9547-AE25-DC32D9DCF2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4966" y="2706673"/>
              <a:ext cx="557784" cy="557784"/>
            </a:xfrm>
            <a:prstGeom prst="rect">
              <a:avLst/>
            </a:prstGeom>
          </p:spPr>
        </p:pic>
        <p:pic>
          <p:nvPicPr>
            <p:cNvPr id="87" name="Graphic 86" descr="Close">
              <a:extLst>
                <a:ext uri="{FF2B5EF4-FFF2-40B4-BE49-F238E27FC236}">
                  <a16:creationId xmlns:a16="http://schemas.microsoft.com/office/drawing/2014/main" id="{55FA5843-66F6-9040-B27F-4BBADA926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6744" y="-22770"/>
              <a:ext cx="557784" cy="557784"/>
            </a:xfrm>
            <a:prstGeom prst="rect">
              <a:avLst/>
            </a:prstGeom>
          </p:spPr>
        </p:pic>
        <p:pic>
          <p:nvPicPr>
            <p:cNvPr id="37" name="Graphic 36" descr="Checkmark">
              <a:extLst>
                <a:ext uri="{FF2B5EF4-FFF2-40B4-BE49-F238E27FC236}">
                  <a16:creationId xmlns:a16="http://schemas.microsoft.com/office/drawing/2014/main" id="{BFF2BACE-1FAC-9342-922A-85855C7B62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5827" y="1375279"/>
              <a:ext cx="553685" cy="553685"/>
            </a:xfrm>
            <a:prstGeom prst="rect">
              <a:avLst/>
            </a:prstGeom>
          </p:spPr>
        </p:pic>
        <p:pic>
          <p:nvPicPr>
            <p:cNvPr id="38" name="Graphic 37" descr="Close">
              <a:extLst>
                <a:ext uri="{FF2B5EF4-FFF2-40B4-BE49-F238E27FC236}">
                  <a16:creationId xmlns:a16="http://schemas.microsoft.com/office/drawing/2014/main" id="{27BBFAE3-2F6F-2547-B145-A82F94583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6454" y="1384805"/>
              <a:ext cx="557784" cy="557784"/>
            </a:xfrm>
            <a:prstGeom prst="rect">
              <a:avLst/>
            </a:prstGeom>
          </p:spPr>
        </p:pic>
        <p:pic>
          <p:nvPicPr>
            <p:cNvPr id="39" name="Graphic 38" descr="Close">
              <a:extLst>
                <a:ext uri="{FF2B5EF4-FFF2-40B4-BE49-F238E27FC236}">
                  <a16:creationId xmlns:a16="http://schemas.microsoft.com/office/drawing/2014/main" id="{9FBE48FE-F6F8-3745-ADF8-1A3C887C16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9120" y="1384805"/>
              <a:ext cx="557784" cy="557784"/>
            </a:xfrm>
            <a:prstGeom prst="rect">
              <a:avLst/>
            </a:prstGeom>
          </p:spPr>
        </p:pic>
        <p:pic>
          <p:nvPicPr>
            <p:cNvPr id="78" name="Graphic 77" descr="Checkmark">
              <a:extLst>
                <a:ext uri="{FF2B5EF4-FFF2-40B4-BE49-F238E27FC236}">
                  <a16:creationId xmlns:a16="http://schemas.microsoft.com/office/drawing/2014/main" id="{977965A3-B49D-8244-9A31-A484EDC8B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4966" y="-11809"/>
              <a:ext cx="553685" cy="553685"/>
            </a:xfrm>
            <a:prstGeom prst="rect">
              <a:avLst/>
            </a:prstGeom>
          </p:spPr>
        </p:pic>
      </p:grpSp>
      <p:sp>
        <p:nvSpPr>
          <p:cNvPr id="49" name="Rounded Rectangle 48">
            <a:extLst>
              <a:ext uri="{FF2B5EF4-FFF2-40B4-BE49-F238E27FC236}">
                <a16:creationId xmlns:a16="http://schemas.microsoft.com/office/drawing/2014/main" id="{E46444CD-E6B7-554F-8939-7969C2A45D88}"/>
              </a:ext>
            </a:extLst>
          </p:cNvPr>
          <p:cNvSpPr/>
          <p:nvPr/>
        </p:nvSpPr>
        <p:spPr>
          <a:xfrm>
            <a:off x="4088135" y="3698111"/>
            <a:ext cx="1871119" cy="993806"/>
          </a:xfrm>
          <a:prstGeom prst="roundRect">
            <a:avLst>
              <a:gd name="adj" fmla="val 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ConvNet</a:t>
            </a:r>
            <a:endParaRPr lang="en-US" sz="2400" dirty="0"/>
          </a:p>
        </p:txBody>
      </p:sp>
      <p:pic>
        <p:nvPicPr>
          <p:cNvPr id="50" name="Picture 49">
            <a:extLst>
              <a:ext uri="{FF2B5EF4-FFF2-40B4-BE49-F238E27FC236}">
                <a16:creationId xmlns:a16="http://schemas.microsoft.com/office/drawing/2014/main" id="{8FAE3DE5-FD99-CC4D-9404-B7ED6662633B}"/>
              </a:ext>
            </a:extLst>
          </p:cNvPr>
          <p:cNvPicPr>
            <a:picLocks noChangeAspect="1"/>
          </p:cNvPicPr>
          <p:nvPr/>
        </p:nvPicPr>
        <p:blipFill>
          <a:blip r:embed="rId3"/>
          <a:stretch>
            <a:fillRect/>
          </a:stretch>
        </p:blipFill>
        <p:spPr>
          <a:xfrm>
            <a:off x="137159" y="2926080"/>
            <a:ext cx="3438144" cy="2578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8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654C-153B-0649-9979-8D4D0E581F90}"/>
              </a:ext>
            </a:extLst>
          </p:cNvPr>
          <p:cNvSpPr>
            <a:spLocks noGrp="1"/>
          </p:cNvSpPr>
          <p:nvPr>
            <p:ph type="title"/>
          </p:nvPr>
        </p:nvSpPr>
        <p:spPr/>
        <p:txBody>
          <a:bodyPr/>
          <a:lstStyle/>
          <a:p>
            <a:r>
              <a:rPr lang="en-US" dirty="0"/>
              <a:t>Drawbacks of Anchor Boxes</a:t>
            </a:r>
          </a:p>
        </p:txBody>
      </p:sp>
      <p:sp>
        <p:nvSpPr>
          <p:cNvPr id="3" name="Content Placeholder 2">
            <a:extLst>
              <a:ext uri="{FF2B5EF4-FFF2-40B4-BE49-F238E27FC236}">
                <a16:creationId xmlns:a16="http://schemas.microsoft.com/office/drawing/2014/main" id="{DF0B965D-6697-354C-BA93-B718FFC57FE6}"/>
              </a:ext>
            </a:extLst>
          </p:cNvPr>
          <p:cNvSpPr>
            <a:spLocks noGrp="1"/>
          </p:cNvSpPr>
          <p:nvPr>
            <p:ph idx="1"/>
          </p:nvPr>
        </p:nvSpPr>
        <p:spPr>
          <a:xfrm>
            <a:off x="838200" y="1579691"/>
            <a:ext cx="10515600" cy="5164009"/>
          </a:xfrm>
        </p:spPr>
        <p:txBody>
          <a:bodyPr/>
          <a:lstStyle/>
          <a:p>
            <a:pPr marL="514350" indent="-514350">
              <a:buFont typeface="+mj-lt"/>
              <a:buAutoNum type="arabicPeriod"/>
            </a:pPr>
            <a:r>
              <a:rPr lang="en-US" dirty="0"/>
              <a:t>Need a large number of anchors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sz="800" dirty="0"/>
          </a:p>
          <a:p>
            <a:pPr marL="514350" indent="-514350">
              <a:buFont typeface="+mj-lt"/>
              <a:buAutoNum type="arabicPeriod"/>
            </a:pPr>
            <a:endParaRPr lang="en-US" sz="800" dirty="0"/>
          </a:p>
          <a:p>
            <a:pPr marL="514350" indent="-514350">
              <a:buFont typeface="+mj-lt"/>
              <a:buAutoNum type="arabicPeriod"/>
            </a:pPr>
            <a:endParaRPr lang="en-US" sz="800" dirty="0"/>
          </a:p>
          <a:p>
            <a:pPr lvl="1">
              <a:buFont typeface="Wingdings" pitchFamily="2" charset="2"/>
              <a:buChar char="à"/>
            </a:pPr>
            <a:r>
              <a:rPr lang="en-US" dirty="0">
                <a:sym typeface="Wingdings" pitchFamily="2" charset="2"/>
              </a:rPr>
              <a:t> A tiny fraction of anchors are positive examples</a:t>
            </a:r>
          </a:p>
          <a:p>
            <a:pPr lvl="1">
              <a:buFont typeface="Wingdings" pitchFamily="2" charset="2"/>
              <a:buChar char="à"/>
            </a:pPr>
            <a:r>
              <a:rPr lang="en-US" dirty="0">
                <a:sym typeface="Wingdings" pitchFamily="2" charset="2"/>
              </a:rPr>
              <a:t> Slow down training [Lin et al. ICCV’17]</a:t>
            </a:r>
          </a:p>
          <a:p>
            <a:pPr marL="514350" indent="-514350">
              <a:buFont typeface="+mj-lt"/>
              <a:buAutoNum type="arabicPeriod"/>
            </a:pPr>
            <a:r>
              <a:rPr lang="en-US" dirty="0">
                <a:sym typeface="Wingdings" pitchFamily="2" charset="2"/>
              </a:rPr>
              <a:t>Extra hyperparameters – sizes and aspect ratios</a:t>
            </a:r>
            <a:endParaRPr lang="en-US" dirty="0"/>
          </a:p>
        </p:txBody>
      </p:sp>
      <p:grpSp>
        <p:nvGrpSpPr>
          <p:cNvPr id="40" name="Group 39">
            <a:extLst>
              <a:ext uri="{FF2B5EF4-FFF2-40B4-BE49-F238E27FC236}">
                <a16:creationId xmlns:a16="http://schemas.microsoft.com/office/drawing/2014/main" id="{ECF60AB7-53B9-B647-9AC9-CF3E40563F88}"/>
              </a:ext>
            </a:extLst>
          </p:cNvPr>
          <p:cNvGrpSpPr/>
          <p:nvPr/>
        </p:nvGrpSpPr>
        <p:grpSpPr>
          <a:xfrm>
            <a:off x="4228374" y="2022082"/>
            <a:ext cx="4377607" cy="3012374"/>
            <a:chOff x="7622204" y="2127399"/>
            <a:chExt cx="4338249" cy="2985290"/>
          </a:xfrm>
        </p:grpSpPr>
        <p:pic>
          <p:nvPicPr>
            <p:cNvPr id="5" name="Picture 4">
              <a:extLst>
                <a:ext uri="{FF2B5EF4-FFF2-40B4-BE49-F238E27FC236}">
                  <a16:creationId xmlns:a16="http://schemas.microsoft.com/office/drawing/2014/main" id="{BACC542B-F20D-6642-95A8-066D5E18F009}"/>
                </a:ext>
              </a:extLst>
            </p:cNvPr>
            <p:cNvPicPr>
              <a:picLocks noChangeAspect="1"/>
            </p:cNvPicPr>
            <p:nvPr/>
          </p:nvPicPr>
          <p:blipFill>
            <a:blip r:embed="rId3"/>
            <a:stretch>
              <a:fillRect/>
            </a:stretch>
          </p:blipFill>
          <p:spPr>
            <a:xfrm>
              <a:off x="7622204" y="2127399"/>
              <a:ext cx="3980386" cy="298529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DC9F1C0-173D-2143-BF90-947F971BAE71}"/>
                </a:ext>
              </a:extLst>
            </p:cNvPr>
            <p:cNvSpPr/>
            <p:nvPr/>
          </p:nvSpPr>
          <p:spPr>
            <a:xfrm>
              <a:off x="10204592" y="2970313"/>
              <a:ext cx="1303095" cy="2142376"/>
            </a:xfrm>
            <a:prstGeom prst="rect">
              <a:avLst/>
            </a:prstGeom>
            <a:noFill/>
            <a:ln w="38100" cap="flat" cmpd="sng">
              <a:solidFill>
                <a:srgbClr val="92D05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EFBF9E-5E1B-3A43-8EC6-C427530B5E8B}"/>
                </a:ext>
              </a:extLst>
            </p:cNvPr>
            <p:cNvSpPr/>
            <p:nvPr/>
          </p:nvSpPr>
          <p:spPr>
            <a:xfrm>
              <a:off x="9751820" y="3412039"/>
              <a:ext cx="2208633" cy="1258923"/>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D8B7C6-0670-734E-98CB-965166C4972B}"/>
                </a:ext>
              </a:extLst>
            </p:cNvPr>
            <p:cNvSpPr/>
            <p:nvPr/>
          </p:nvSpPr>
          <p:spPr>
            <a:xfrm>
              <a:off x="9993664" y="3199537"/>
              <a:ext cx="1724943" cy="1724945"/>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AA514B-5837-A545-BE9D-59FB57F60F60}"/>
                </a:ext>
              </a:extLst>
            </p:cNvPr>
            <p:cNvSpPr/>
            <p:nvPr/>
          </p:nvSpPr>
          <p:spPr>
            <a:xfrm>
              <a:off x="10503090" y="3445051"/>
              <a:ext cx="732993" cy="1205088"/>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05D4D7-63AE-9443-9F8F-58C690EB863E}"/>
                </a:ext>
              </a:extLst>
            </p:cNvPr>
            <p:cNvSpPr/>
            <p:nvPr/>
          </p:nvSpPr>
          <p:spPr>
            <a:xfrm>
              <a:off x="10243866" y="3679461"/>
              <a:ext cx="1242356" cy="708144"/>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3921EE-AE6A-2F4B-A42D-2C4F2C9111BA}"/>
                </a:ext>
              </a:extLst>
            </p:cNvPr>
            <p:cNvSpPr/>
            <p:nvPr/>
          </p:nvSpPr>
          <p:spPr>
            <a:xfrm>
              <a:off x="10384444" y="3556363"/>
              <a:ext cx="970282" cy="970282"/>
            </a:xfrm>
            <a:prstGeom prst="rect">
              <a:avLst/>
            </a:prstGeom>
            <a:noFill/>
            <a:ln w="38100" cap="flat" cmpd="sng">
              <a:solidFill>
                <a:srgbClr val="FF0000"/>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AFD66C-10F8-EB4C-AAE2-A6531504729C}"/>
              </a:ext>
            </a:extLst>
          </p:cNvPr>
          <p:cNvSpPr txBox="1"/>
          <p:nvPr/>
        </p:nvSpPr>
        <p:spPr>
          <a:xfrm>
            <a:off x="3069021" y="2163995"/>
            <a:ext cx="2447093"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a:t>At least one anchor sufficiently overlaps with ground-truth</a:t>
            </a:r>
          </a:p>
        </p:txBody>
      </p:sp>
      <p:cxnSp>
        <p:nvCxnSpPr>
          <p:cNvPr id="42" name="Straight Arrow Connector 41">
            <a:extLst>
              <a:ext uri="{FF2B5EF4-FFF2-40B4-BE49-F238E27FC236}">
                <a16:creationId xmlns:a16="http://schemas.microsoft.com/office/drawing/2014/main" id="{B0C88321-4B72-7740-8A8A-BB8FC1E02873}"/>
              </a:ext>
            </a:extLst>
          </p:cNvPr>
          <p:cNvCxnSpPr>
            <a:cxnSpLocks/>
          </p:cNvCxnSpPr>
          <p:nvPr/>
        </p:nvCxnSpPr>
        <p:spPr>
          <a:xfrm>
            <a:off x="5516114" y="2454452"/>
            <a:ext cx="1318076" cy="45080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dissolve">
                                      <p:cBhvr>
                                        <p:cTn id="13" dur="500"/>
                                        <p:tgtEl>
                                          <p:spTgt spid="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dissolve">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dissolv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B822-53B0-7446-87C7-A66F612DEC33}"/>
              </a:ext>
            </a:extLst>
          </p:cNvPr>
          <p:cNvSpPr>
            <a:spLocks noGrp="1"/>
          </p:cNvSpPr>
          <p:nvPr>
            <p:ph type="title"/>
          </p:nvPr>
        </p:nvSpPr>
        <p:spPr>
          <a:xfrm>
            <a:off x="838200" y="365125"/>
            <a:ext cx="10515600" cy="1325563"/>
          </a:xfrm>
        </p:spPr>
        <p:txBody>
          <a:bodyPr>
            <a:normAutofit/>
          </a:bodyPr>
          <a:lstStyle/>
          <a:p>
            <a:r>
              <a:rPr lang="en-US" sz="4000" dirty="0" err="1"/>
              <a:t>CornerNet</a:t>
            </a:r>
            <a:r>
              <a:rPr lang="en-US" sz="4000" dirty="0"/>
              <a:t>: Detecting Objects as Paired </a:t>
            </a:r>
            <a:r>
              <a:rPr lang="en-US" sz="4000" dirty="0" err="1"/>
              <a:t>Keypoints</a:t>
            </a:r>
            <a:endParaRPr lang="en-US" sz="4000" dirty="0"/>
          </a:p>
        </p:txBody>
      </p:sp>
      <p:pic>
        <p:nvPicPr>
          <p:cNvPr id="4" name="Picture 3">
            <a:extLst>
              <a:ext uri="{FF2B5EF4-FFF2-40B4-BE49-F238E27FC236}">
                <a16:creationId xmlns:a16="http://schemas.microsoft.com/office/drawing/2014/main" id="{994CA61F-199E-144C-8369-B8F2758F6707}"/>
              </a:ext>
            </a:extLst>
          </p:cNvPr>
          <p:cNvPicPr>
            <a:picLocks noChangeAspect="1"/>
          </p:cNvPicPr>
          <p:nvPr/>
        </p:nvPicPr>
        <p:blipFill>
          <a:blip r:embed="rId3"/>
          <a:stretch>
            <a:fillRect/>
          </a:stretch>
        </p:blipFill>
        <p:spPr>
          <a:xfrm>
            <a:off x="3081916" y="1690688"/>
            <a:ext cx="6156337" cy="4617254"/>
          </a:xfrm>
          <a:prstGeom prst="rect">
            <a:avLst/>
          </a:prstGeom>
          <a:ln>
            <a:no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4E67667A-4B5C-0948-9632-8E35165FBF67}"/>
              </a:ext>
            </a:extLst>
          </p:cNvPr>
          <p:cNvGrpSpPr/>
          <p:nvPr/>
        </p:nvGrpSpPr>
        <p:grpSpPr>
          <a:xfrm>
            <a:off x="2709674" y="2435534"/>
            <a:ext cx="1875453" cy="2640317"/>
            <a:chOff x="2709674" y="2435534"/>
            <a:chExt cx="1875453" cy="2640317"/>
          </a:xfrm>
        </p:grpSpPr>
        <p:sp>
          <p:nvSpPr>
            <p:cNvPr id="5" name="Oval 4">
              <a:extLst>
                <a:ext uri="{FF2B5EF4-FFF2-40B4-BE49-F238E27FC236}">
                  <a16:creationId xmlns:a16="http://schemas.microsoft.com/office/drawing/2014/main" id="{37C7F1CB-041C-9248-B184-CA34640BF1D9}"/>
                </a:ext>
              </a:extLst>
            </p:cNvPr>
            <p:cNvSpPr/>
            <p:nvPr/>
          </p:nvSpPr>
          <p:spPr>
            <a:xfrm>
              <a:off x="2920220" y="2634625"/>
              <a:ext cx="323392" cy="323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D6739D3-D033-B147-8C0D-FA96E1C55DA3}"/>
                </a:ext>
              </a:extLst>
            </p:cNvPr>
            <p:cNvCxnSpPr/>
            <p:nvPr/>
          </p:nvCxnSpPr>
          <p:spPr>
            <a:xfrm>
              <a:off x="2709674" y="2796318"/>
              <a:ext cx="1875453"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8B3CDB-06B2-9B49-8B3B-2A1BEDE0503F}"/>
                </a:ext>
              </a:extLst>
            </p:cNvPr>
            <p:cNvCxnSpPr>
              <a:cxnSpLocks/>
            </p:cNvCxnSpPr>
            <p:nvPr/>
          </p:nvCxnSpPr>
          <p:spPr>
            <a:xfrm>
              <a:off x="3085026" y="2435534"/>
              <a:ext cx="0" cy="2640317"/>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8222D37-186D-2146-BFE6-7B5BC9E93239}"/>
              </a:ext>
            </a:extLst>
          </p:cNvPr>
          <p:cNvGrpSpPr/>
          <p:nvPr/>
        </p:nvGrpSpPr>
        <p:grpSpPr>
          <a:xfrm>
            <a:off x="3785805" y="3546199"/>
            <a:ext cx="1875453" cy="2640317"/>
            <a:chOff x="3785805" y="3546199"/>
            <a:chExt cx="1875453" cy="2640317"/>
          </a:xfrm>
        </p:grpSpPr>
        <p:sp>
          <p:nvSpPr>
            <p:cNvPr id="21" name="Oval 20">
              <a:extLst>
                <a:ext uri="{FF2B5EF4-FFF2-40B4-BE49-F238E27FC236}">
                  <a16:creationId xmlns:a16="http://schemas.microsoft.com/office/drawing/2014/main" id="{7CD155F5-0B61-224C-94C2-D937A74BF681}"/>
                </a:ext>
              </a:extLst>
            </p:cNvPr>
            <p:cNvSpPr/>
            <p:nvPr/>
          </p:nvSpPr>
          <p:spPr>
            <a:xfrm rot="10800000">
              <a:off x="5127320" y="5664035"/>
              <a:ext cx="323392" cy="323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903245A-FFAF-BF44-B379-59B1B21E7F36}"/>
                </a:ext>
              </a:extLst>
            </p:cNvPr>
            <p:cNvCxnSpPr/>
            <p:nvPr/>
          </p:nvCxnSpPr>
          <p:spPr>
            <a:xfrm rot="10800000">
              <a:off x="3785805" y="5825732"/>
              <a:ext cx="1875453"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5635FF-EE33-144A-9B9F-712D8E88D800}"/>
                </a:ext>
              </a:extLst>
            </p:cNvPr>
            <p:cNvCxnSpPr>
              <a:cxnSpLocks/>
            </p:cNvCxnSpPr>
            <p:nvPr/>
          </p:nvCxnSpPr>
          <p:spPr>
            <a:xfrm rot="10800000">
              <a:off x="5285906" y="3546199"/>
              <a:ext cx="0" cy="2640317"/>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66DF93D-9F7E-FC48-A2F3-39D960A0A9D0}"/>
              </a:ext>
            </a:extLst>
          </p:cNvPr>
          <p:cNvGrpSpPr/>
          <p:nvPr/>
        </p:nvGrpSpPr>
        <p:grpSpPr>
          <a:xfrm>
            <a:off x="6988629" y="2477950"/>
            <a:ext cx="1483567" cy="2117836"/>
            <a:chOff x="6988629" y="2477950"/>
            <a:chExt cx="1483567" cy="2117836"/>
          </a:xfrm>
        </p:grpSpPr>
        <p:sp>
          <p:nvSpPr>
            <p:cNvPr id="7" name="Oval 6">
              <a:extLst>
                <a:ext uri="{FF2B5EF4-FFF2-40B4-BE49-F238E27FC236}">
                  <a16:creationId xmlns:a16="http://schemas.microsoft.com/office/drawing/2014/main" id="{4A862971-5D76-6D46-BE10-96BAED9255FB}"/>
                </a:ext>
              </a:extLst>
            </p:cNvPr>
            <p:cNvSpPr/>
            <p:nvPr/>
          </p:nvSpPr>
          <p:spPr>
            <a:xfrm>
              <a:off x="7165991" y="2634625"/>
              <a:ext cx="323392" cy="32339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3C1F496-C640-1B45-A6D2-500FA4D2FD90}"/>
                </a:ext>
              </a:extLst>
            </p:cNvPr>
            <p:cNvCxnSpPr>
              <a:cxnSpLocks/>
            </p:cNvCxnSpPr>
            <p:nvPr/>
          </p:nvCxnSpPr>
          <p:spPr>
            <a:xfrm>
              <a:off x="6988629" y="2796318"/>
              <a:ext cx="1483567" cy="0"/>
            </a:xfrm>
            <a:prstGeom prst="line">
              <a:avLst/>
            </a:prstGeom>
            <a:no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A1DF03-14D6-FE4C-8CD2-7D3696E187BE}"/>
                </a:ext>
              </a:extLst>
            </p:cNvPr>
            <p:cNvCxnSpPr>
              <a:cxnSpLocks/>
            </p:cNvCxnSpPr>
            <p:nvPr/>
          </p:nvCxnSpPr>
          <p:spPr>
            <a:xfrm>
              <a:off x="7337018" y="2477950"/>
              <a:ext cx="0" cy="2117836"/>
            </a:xfrm>
            <a:prstGeom prst="line">
              <a:avLst/>
            </a:prstGeom>
            <a:noFill/>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65FBA815-3658-2045-8CF2-5AC375F5C646}"/>
              </a:ext>
            </a:extLst>
          </p:cNvPr>
          <p:cNvGrpSpPr/>
          <p:nvPr/>
        </p:nvGrpSpPr>
        <p:grpSpPr>
          <a:xfrm rot="10800000">
            <a:off x="7545852" y="4449819"/>
            <a:ext cx="1483567" cy="2117836"/>
            <a:chOff x="7141029" y="2630350"/>
            <a:chExt cx="1483567" cy="2117836"/>
          </a:xfrm>
        </p:grpSpPr>
        <p:sp>
          <p:nvSpPr>
            <p:cNvPr id="27" name="Oval 26">
              <a:extLst>
                <a:ext uri="{FF2B5EF4-FFF2-40B4-BE49-F238E27FC236}">
                  <a16:creationId xmlns:a16="http://schemas.microsoft.com/office/drawing/2014/main" id="{18C03A3C-BCA6-1749-A0F2-F01AF7440208}"/>
                </a:ext>
              </a:extLst>
            </p:cNvPr>
            <p:cNvSpPr/>
            <p:nvPr/>
          </p:nvSpPr>
          <p:spPr>
            <a:xfrm>
              <a:off x="7318391" y="2787025"/>
              <a:ext cx="323392" cy="32339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E2CC6999-0A50-334F-A392-4F54AAC4FCDD}"/>
                </a:ext>
              </a:extLst>
            </p:cNvPr>
            <p:cNvCxnSpPr>
              <a:cxnSpLocks/>
            </p:cNvCxnSpPr>
            <p:nvPr/>
          </p:nvCxnSpPr>
          <p:spPr>
            <a:xfrm>
              <a:off x="7141029" y="2948718"/>
              <a:ext cx="1483567" cy="0"/>
            </a:xfrm>
            <a:prstGeom prst="line">
              <a:avLst/>
            </a:prstGeom>
            <a:no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958F04-CB98-4544-BDAC-A733FBDC2947}"/>
                </a:ext>
              </a:extLst>
            </p:cNvPr>
            <p:cNvCxnSpPr>
              <a:cxnSpLocks/>
            </p:cNvCxnSpPr>
            <p:nvPr/>
          </p:nvCxnSpPr>
          <p:spPr>
            <a:xfrm>
              <a:off x="7489418" y="2630350"/>
              <a:ext cx="0" cy="2117836"/>
            </a:xfrm>
            <a:prstGeom prst="line">
              <a:avLst/>
            </a:prstGeom>
            <a:noFill/>
            <a:ln w="381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32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B850A9EE-C1A6-3441-8E6A-4E761B853C8F}"/>
              </a:ext>
            </a:extLst>
          </p:cNvPr>
          <p:cNvPicPr>
            <a:picLocks/>
          </p:cNvPicPr>
          <p:nvPr/>
        </p:nvPicPr>
        <p:blipFill>
          <a:blip r:embed="rId3">
            <a:alphaModFix amt="50000"/>
          </a:blip>
          <a:stretch>
            <a:fillRect/>
          </a:stretch>
        </p:blipFill>
        <p:spPr>
          <a:xfrm>
            <a:off x="3423527" y="2604542"/>
            <a:ext cx="2788920" cy="2862072"/>
          </a:xfrm>
          <a:prstGeom prst="rect">
            <a:avLst/>
          </a:prstGeom>
          <a:ln>
            <a:noFill/>
          </a:ln>
          <a:effectLst>
            <a:outerShdw blurRad="292100" dist="139700" dir="2700000" algn="tl" rotWithShape="0">
              <a:srgbClr val="333333">
                <a:alpha val="65000"/>
              </a:srgbClr>
            </a:outerShdw>
          </a:effectLst>
          <a:scene3d>
            <a:camera prst="isometricOffAxis2Right">
              <a:rot lat="966000" lon="17129780" rev="0"/>
            </a:camera>
            <a:lightRig rig="threePt" dir="t"/>
          </a:scene3d>
        </p:spPr>
      </p:pic>
      <p:sp>
        <p:nvSpPr>
          <p:cNvPr id="2" name="Title 1">
            <a:extLst>
              <a:ext uri="{FF2B5EF4-FFF2-40B4-BE49-F238E27FC236}">
                <a16:creationId xmlns:a16="http://schemas.microsoft.com/office/drawing/2014/main" id="{11AF1A0F-1363-C04F-91AF-8EE2A3D0011F}"/>
              </a:ext>
            </a:extLst>
          </p:cNvPr>
          <p:cNvSpPr>
            <a:spLocks noGrp="1"/>
          </p:cNvSpPr>
          <p:nvPr>
            <p:ph type="title"/>
          </p:nvPr>
        </p:nvSpPr>
        <p:spPr>
          <a:xfrm>
            <a:off x="838200" y="365125"/>
            <a:ext cx="10515600" cy="1325563"/>
          </a:xfrm>
        </p:spPr>
        <p:txBody>
          <a:bodyPr>
            <a:normAutofit/>
          </a:bodyPr>
          <a:lstStyle/>
          <a:p>
            <a:r>
              <a:rPr lang="en-US" sz="4000" dirty="0" err="1"/>
              <a:t>CornerNet</a:t>
            </a:r>
            <a:r>
              <a:rPr lang="en-US" sz="4000" dirty="0"/>
              <a:t>: Detecting Objects as Paired </a:t>
            </a:r>
            <a:r>
              <a:rPr lang="en-US" sz="4000" dirty="0" err="1"/>
              <a:t>Keypoints</a:t>
            </a:r>
            <a:endParaRPr lang="en-US" sz="4000" dirty="0"/>
          </a:p>
        </p:txBody>
      </p:sp>
      <p:pic>
        <p:nvPicPr>
          <p:cNvPr id="4" name="Picture 3">
            <a:extLst>
              <a:ext uri="{FF2B5EF4-FFF2-40B4-BE49-F238E27FC236}">
                <a16:creationId xmlns:a16="http://schemas.microsoft.com/office/drawing/2014/main" id="{8F0540EA-81AE-D04D-8310-8573FD21187E}"/>
              </a:ext>
            </a:extLst>
          </p:cNvPr>
          <p:cNvPicPr>
            <a:picLocks noChangeAspect="1"/>
          </p:cNvPicPr>
          <p:nvPr/>
        </p:nvPicPr>
        <p:blipFill>
          <a:blip r:embed="rId3"/>
          <a:stretch>
            <a:fillRect/>
          </a:stretch>
        </p:blipFill>
        <p:spPr>
          <a:xfrm>
            <a:off x="-848283" y="2836731"/>
            <a:ext cx="3656997" cy="2742749"/>
          </a:xfrm>
          <a:prstGeom prst="rect">
            <a:avLst/>
          </a:prstGeom>
          <a:scene3d>
            <a:camera prst="isometricOffAxis2Right"/>
            <a:lightRig rig="threePt" dir="t"/>
          </a:scene3d>
        </p:spPr>
      </p:pic>
      <p:sp>
        <p:nvSpPr>
          <p:cNvPr id="43" name="Cube 42">
            <a:extLst>
              <a:ext uri="{FF2B5EF4-FFF2-40B4-BE49-F238E27FC236}">
                <a16:creationId xmlns:a16="http://schemas.microsoft.com/office/drawing/2014/main" id="{9E6CEA72-0978-A349-9C90-F47018F06BC8}"/>
              </a:ext>
            </a:extLst>
          </p:cNvPr>
          <p:cNvSpPr/>
          <p:nvPr/>
        </p:nvSpPr>
        <p:spPr>
          <a:xfrm>
            <a:off x="7696064" y="2174066"/>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5070C6B8-43BF-A345-B423-064759346BAE}"/>
              </a:ext>
            </a:extLst>
          </p:cNvPr>
          <p:cNvGrpSpPr/>
          <p:nvPr/>
        </p:nvGrpSpPr>
        <p:grpSpPr>
          <a:xfrm>
            <a:off x="8051194" y="3998571"/>
            <a:ext cx="430401" cy="245006"/>
            <a:chOff x="3254893" y="3003082"/>
            <a:chExt cx="430401" cy="245006"/>
          </a:xfrm>
          <a:solidFill>
            <a:srgbClr val="92D050"/>
          </a:solidFill>
        </p:grpSpPr>
        <p:sp>
          <p:nvSpPr>
            <p:cNvPr id="50" name="Rectangle 49">
              <a:extLst>
                <a:ext uri="{FF2B5EF4-FFF2-40B4-BE49-F238E27FC236}">
                  <a16:creationId xmlns:a16="http://schemas.microsoft.com/office/drawing/2014/main" id="{0833D2B4-C75A-8248-AACF-D174494E6993}"/>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8380418-6AC2-2948-AD7E-CFC1F46FCBF3}"/>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8024B7B-8A41-414E-900A-1606F3CB63BD}"/>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5C5B8FE-F9FB-7243-9A96-8B5EA5ED4F8A}"/>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C89E68D-798F-844A-BF0A-35EF2D028459}"/>
              </a:ext>
            </a:extLst>
          </p:cNvPr>
          <p:cNvGrpSpPr/>
          <p:nvPr/>
        </p:nvGrpSpPr>
        <p:grpSpPr>
          <a:xfrm>
            <a:off x="8051194" y="2824651"/>
            <a:ext cx="419126" cy="242472"/>
            <a:chOff x="6358698" y="2991220"/>
            <a:chExt cx="419126" cy="242472"/>
          </a:xfrm>
          <a:solidFill>
            <a:srgbClr val="FF0000"/>
          </a:solidFill>
        </p:grpSpPr>
        <p:sp>
          <p:nvSpPr>
            <p:cNvPr id="66" name="Rectangle 65">
              <a:extLst>
                <a:ext uri="{FF2B5EF4-FFF2-40B4-BE49-F238E27FC236}">
                  <a16:creationId xmlns:a16="http://schemas.microsoft.com/office/drawing/2014/main" id="{389617CF-EA64-CB4E-8F43-734F82E131F3}"/>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BDB02FE-CCD0-4741-957B-1C5A612C5991}"/>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3044BA9-4DD8-AE4B-9754-749D43A7C9E1}"/>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56C63D4C-4AA7-DD42-83ED-4D5EA01A9FEB}"/>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5" name="Cube 84">
            <a:extLst>
              <a:ext uri="{FF2B5EF4-FFF2-40B4-BE49-F238E27FC236}">
                <a16:creationId xmlns:a16="http://schemas.microsoft.com/office/drawing/2014/main" id="{D10C55A7-A16A-F348-8AD7-80ABF98EE1FA}"/>
              </a:ext>
            </a:extLst>
          </p:cNvPr>
          <p:cNvSpPr/>
          <p:nvPr/>
        </p:nvSpPr>
        <p:spPr>
          <a:xfrm>
            <a:off x="4446701" y="2304300"/>
            <a:ext cx="1381246"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a:extLst>
              <a:ext uri="{FF2B5EF4-FFF2-40B4-BE49-F238E27FC236}">
                <a16:creationId xmlns:a16="http://schemas.microsoft.com/office/drawing/2014/main" id="{DC45F3C9-141B-804B-9951-B73C5CEC0A2F}"/>
              </a:ext>
            </a:extLst>
          </p:cNvPr>
          <p:cNvSpPr/>
          <p:nvPr/>
        </p:nvSpPr>
        <p:spPr>
          <a:xfrm>
            <a:off x="6926195" y="2174679"/>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ube 45">
            <a:extLst>
              <a:ext uri="{FF2B5EF4-FFF2-40B4-BE49-F238E27FC236}">
                <a16:creationId xmlns:a16="http://schemas.microsoft.com/office/drawing/2014/main" id="{23F78810-5C65-AF4A-9DD1-8FA929EEE0A7}"/>
              </a:ext>
            </a:extLst>
          </p:cNvPr>
          <p:cNvSpPr/>
          <p:nvPr/>
        </p:nvSpPr>
        <p:spPr>
          <a:xfrm>
            <a:off x="6139536" y="2168070"/>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525941BB-1097-CB44-AAE0-21E4FDCDF5D2}"/>
              </a:ext>
            </a:extLst>
          </p:cNvPr>
          <p:cNvSpPr txBox="1"/>
          <p:nvPr/>
        </p:nvSpPr>
        <p:spPr>
          <a:xfrm>
            <a:off x="6701105" y="2814769"/>
            <a:ext cx="982889" cy="369332"/>
          </a:xfrm>
          <a:prstGeom prst="rect">
            <a:avLst/>
          </a:prstGeom>
          <a:noFill/>
        </p:spPr>
        <p:txBody>
          <a:bodyPr wrap="square" rtlCol="0">
            <a:spAutoFit/>
          </a:bodyPr>
          <a:lstStyle/>
          <a:p>
            <a:pPr algn="ctr"/>
            <a:r>
              <a:rPr lang="en-US" altLang="zh-TW" dirty="0"/>
              <a:t>Person</a:t>
            </a:r>
            <a:endParaRPr lang="en-US" dirty="0"/>
          </a:p>
        </p:txBody>
      </p:sp>
      <p:sp>
        <p:nvSpPr>
          <p:cNvPr id="48" name="TextBox 47">
            <a:extLst>
              <a:ext uri="{FF2B5EF4-FFF2-40B4-BE49-F238E27FC236}">
                <a16:creationId xmlns:a16="http://schemas.microsoft.com/office/drawing/2014/main" id="{1EA5A633-7CCD-AB46-93B6-4979A69DAC1D}"/>
              </a:ext>
            </a:extLst>
          </p:cNvPr>
          <p:cNvSpPr txBox="1"/>
          <p:nvPr/>
        </p:nvSpPr>
        <p:spPr>
          <a:xfrm>
            <a:off x="5730437" y="1518397"/>
            <a:ext cx="1192537" cy="646331"/>
          </a:xfrm>
          <a:prstGeom prst="rect">
            <a:avLst/>
          </a:prstGeom>
          <a:noFill/>
        </p:spPr>
        <p:txBody>
          <a:bodyPr wrap="square" rtlCol="0">
            <a:spAutoFit/>
          </a:bodyPr>
          <a:lstStyle/>
          <a:p>
            <a:pPr algn="ctr"/>
            <a:r>
              <a:rPr lang="en-US" altLang="zh-TW" dirty="0"/>
              <a:t>Top-Left</a:t>
            </a:r>
          </a:p>
          <a:p>
            <a:pPr algn="ctr"/>
            <a:r>
              <a:rPr lang="en-US" dirty="0"/>
              <a:t>Corner?</a:t>
            </a:r>
          </a:p>
        </p:txBody>
      </p:sp>
      <p:sp>
        <p:nvSpPr>
          <p:cNvPr id="86" name="Cube 85">
            <a:extLst>
              <a:ext uri="{FF2B5EF4-FFF2-40B4-BE49-F238E27FC236}">
                <a16:creationId xmlns:a16="http://schemas.microsoft.com/office/drawing/2014/main" id="{DD05BBE1-B02C-3346-A54C-0AAAEDD9AD7C}"/>
              </a:ext>
            </a:extLst>
          </p:cNvPr>
          <p:cNvSpPr/>
          <p:nvPr/>
        </p:nvSpPr>
        <p:spPr>
          <a:xfrm>
            <a:off x="4874734" y="2993013"/>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87">
            <a:extLst>
              <a:ext uri="{FF2B5EF4-FFF2-40B4-BE49-F238E27FC236}">
                <a16:creationId xmlns:a16="http://schemas.microsoft.com/office/drawing/2014/main" id="{5AA8FC03-2A14-1349-B483-D1E2F7078582}"/>
              </a:ext>
            </a:extLst>
          </p:cNvPr>
          <p:cNvSpPr/>
          <p:nvPr/>
        </p:nvSpPr>
        <p:spPr>
          <a:xfrm>
            <a:off x="5082911" y="4780005"/>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88">
            <a:extLst>
              <a:ext uri="{FF2B5EF4-FFF2-40B4-BE49-F238E27FC236}">
                <a16:creationId xmlns:a16="http://schemas.microsoft.com/office/drawing/2014/main" id="{A5185433-12F7-CA46-A345-F688948BBE1A}"/>
              </a:ext>
            </a:extLst>
          </p:cNvPr>
          <p:cNvSpPr/>
          <p:nvPr/>
        </p:nvSpPr>
        <p:spPr>
          <a:xfrm>
            <a:off x="4511290" y="3522726"/>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ube 94">
            <a:extLst>
              <a:ext uri="{FF2B5EF4-FFF2-40B4-BE49-F238E27FC236}">
                <a16:creationId xmlns:a16="http://schemas.microsoft.com/office/drawing/2014/main" id="{DFF53FA6-82AB-DF46-A09E-89D4264A4AA7}"/>
              </a:ext>
            </a:extLst>
          </p:cNvPr>
          <p:cNvSpPr/>
          <p:nvPr/>
        </p:nvSpPr>
        <p:spPr>
          <a:xfrm>
            <a:off x="4743691" y="4904769"/>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B308288-DD29-7148-9C50-7E1A5ACC6CBB}"/>
              </a:ext>
            </a:extLst>
          </p:cNvPr>
          <p:cNvCxnSpPr>
            <a:cxnSpLocks/>
          </p:cNvCxnSpPr>
          <p:nvPr/>
        </p:nvCxnSpPr>
        <p:spPr>
          <a:xfrm>
            <a:off x="1866562" y="4244319"/>
            <a:ext cx="351692"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DA555BB-026B-5C43-A51B-E00424501F4B}"/>
              </a:ext>
            </a:extLst>
          </p:cNvPr>
          <p:cNvCxnSpPr>
            <a:cxnSpLocks/>
          </p:cNvCxnSpPr>
          <p:nvPr/>
        </p:nvCxnSpPr>
        <p:spPr>
          <a:xfrm>
            <a:off x="4075852" y="4246942"/>
            <a:ext cx="351692"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8">
            <a:extLst>
              <a:ext uri="{FF2B5EF4-FFF2-40B4-BE49-F238E27FC236}">
                <a16:creationId xmlns:a16="http://schemas.microsoft.com/office/drawing/2014/main" id="{7731FA9D-CA02-3741-97D8-B0BB3C2641DD}"/>
              </a:ext>
            </a:extLst>
          </p:cNvPr>
          <p:cNvSpPr/>
          <p:nvPr/>
        </p:nvSpPr>
        <p:spPr>
          <a:xfrm>
            <a:off x="2282844" y="3747416"/>
            <a:ext cx="1741480" cy="993806"/>
          </a:xfrm>
          <a:prstGeom prst="roundRect">
            <a:avLst>
              <a:gd name="adj" fmla="val 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ConvNet</a:t>
            </a:r>
            <a:endParaRPr lang="en-US" sz="2400" dirty="0"/>
          </a:p>
        </p:txBody>
      </p:sp>
      <p:sp>
        <p:nvSpPr>
          <p:cNvPr id="101" name="TextBox 100">
            <a:extLst>
              <a:ext uri="{FF2B5EF4-FFF2-40B4-BE49-F238E27FC236}">
                <a16:creationId xmlns:a16="http://schemas.microsoft.com/office/drawing/2014/main" id="{56A0AE8B-64C7-7C41-975E-DE8247011A4A}"/>
              </a:ext>
            </a:extLst>
          </p:cNvPr>
          <p:cNvSpPr txBox="1"/>
          <p:nvPr/>
        </p:nvSpPr>
        <p:spPr>
          <a:xfrm>
            <a:off x="6865600" y="1783282"/>
            <a:ext cx="683323" cy="369332"/>
          </a:xfrm>
          <a:prstGeom prst="rect">
            <a:avLst/>
          </a:prstGeom>
          <a:noFill/>
        </p:spPr>
        <p:txBody>
          <a:bodyPr wrap="square" rtlCol="0">
            <a:spAutoFit/>
          </a:bodyPr>
          <a:lstStyle/>
          <a:p>
            <a:pPr algn="ctr"/>
            <a:r>
              <a:rPr lang="en-US" altLang="zh-TW" dirty="0"/>
              <a:t>Class</a:t>
            </a:r>
            <a:endParaRPr lang="en-US" dirty="0"/>
          </a:p>
        </p:txBody>
      </p:sp>
      <p:sp>
        <p:nvSpPr>
          <p:cNvPr id="104" name="TextBox 103">
            <a:extLst>
              <a:ext uri="{FF2B5EF4-FFF2-40B4-BE49-F238E27FC236}">
                <a16:creationId xmlns:a16="http://schemas.microsoft.com/office/drawing/2014/main" id="{1DD12D30-6C9E-A249-90A4-A8DB1E49765A}"/>
              </a:ext>
            </a:extLst>
          </p:cNvPr>
          <p:cNvSpPr txBox="1"/>
          <p:nvPr/>
        </p:nvSpPr>
        <p:spPr>
          <a:xfrm>
            <a:off x="7696927" y="1487420"/>
            <a:ext cx="1192537" cy="646331"/>
          </a:xfrm>
          <a:prstGeom prst="rect">
            <a:avLst/>
          </a:prstGeom>
          <a:noFill/>
        </p:spPr>
        <p:txBody>
          <a:bodyPr wrap="square" rtlCol="0">
            <a:spAutoFit/>
          </a:bodyPr>
          <a:lstStyle/>
          <a:p>
            <a:pPr algn="ctr"/>
            <a:r>
              <a:rPr lang="en-US" altLang="zh-TW" dirty="0"/>
              <a:t>Whose Top-Left?</a:t>
            </a:r>
            <a:endParaRPr lang="en-US" dirty="0"/>
          </a:p>
        </p:txBody>
      </p:sp>
      <p:sp>
        <p:nvSpPr>
          <p:cNvPr id="105" name="Cube 104">
            <a:extLst>
              <a:ext uri="{FF2B5EF4-FFF2-40B4-BE49-F238E27FC236}">
                <a16:creationId xmlns:a16="http://schemas.microsoft.com/office/drawing/2014/main" id="{2A0CFC9E-A389-EC4C-987C-C8A825B76F1D}"/>
              </a:ext>
            </a:extLst>
          </p:cNvPr>
          <p:cNvSpPr/>
          <p:nvPr/>
        </p:nvSpPr>
        <p:spPr>
          <a:xfrm>
            <a:off x="10900279" y="2153702"/>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Cube 105">
            <a:extLst>
              <a:ext uri="{FF2B5EF4-FFF2-40B4-BE49-F238E27FC236}">
                <a16:creationId xmlns:a16="http://schemas.microsoft.com/office/drawing/2014/main" id="{8242ECE0-A733-9B47-AE5C-72B536EE39B5}"/>
              </a:ext>
            </a:extLst>
          </p:cNvPr>
          <p:cNvSpPr/>
          <p:nvPr/>
        </p:nvSpPr>
        <p:spPr>
          <a:xfrm>
            <a:off x="10156361" y="2153701"/>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Cube 106">
            <a:extLst>
              <a:ext uri="{FF2B5EF4-FFF2-40B4-BE49-F238E27FC236}">
                <a16:creationId xmlns:a16="http://schemas.microsoft.com/office/drawing/2014/main" id="{BEB0C182-7546-284F-B50B-018C77AA1472}"/>
              </a:ext>
            </a:extLst>
          </p:cNvPr>
          <p:cNvSpPr/>
          <p:nvPr/>
        </p:nvSpPr>
        <p:spPr>
          <a:xfrm>
            <a:off x="9242503" y="2156726"/>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BB01E821-CC7E-C244-96A8-F39F426C8156}"/>
              </a:ext>
            </a:extLst>
          </p:cNvPr>
          <p:cNvSpPr txBox="1"/>
          <p:nvPr/>
        </p:nvSpPr>
        <p:spPr>
          <a:xfrm>
            <a:off x="8758212" y="1499654"/>
            <a:ext cx="1434742" cy="646331"/>
          </a:xfrm>
          <a:prstGeom prst="rect">
            <a:avLst/>
          </a:prstGeom>
          <a:noFill/>
        </p:spPr>
        <p:txBody>
          <a:bodyPr wrap="square" rtlCol="0">
            <a:spAutoFit/>
          </a:bodyPr>
          <a:lstStyle/>
          <a:p>
            <a:pPr algn="ctr"/>
            <a:r>
              <a:rPr lang="en-US" altLang="zh-TW" dirty="0"/>
              <a:t>Bottom-Right</a:t>
            </a:r>
          </a:p>
          <a:p>
            <a:pPr algn="ctr"/>
            <a:r>
              <a:rPr lang="en-US" dirty="0"/>
              <a:t>Corner?</a:t>
            </a:r>
          </a:p>
        </p:txBody>
      </p:sp>
      <p:sp>
        <p:nvSpPr>
          <p:cNvPr id="110" name="TextBox 109">
            <a:extLst>
              <a:ext uri="{FF2B5EF4-FFF2-40B4-BE49-F238E27FC236}">
                <a16:creationId xmlns:a16="http://schemas.microsoft.com/office/drawing/2014/main" id="{8336A7FC-B5AE-3449-AE7B-4F01C84A4047}"/>
              </a:ext>
            </a:extLst>
          </p:cNvPr>
          <p:cNvSpPr txBox="1"/>
          <p:nvPr/>
        </p:nvSpPr>
        <p:spPr>
          <a:xfrm>
            <a:off x="10095766" y="1768024"/>
            <a:ext cx="683323" cy="369332"/>
          </a:xfrm>
          <a:prstGeom prst="rect">
            <a:avLst/>
          </a:prstGeom>
          <a:noFill/>
        </p:spPr>
        <p:txBody>
          <a:bodyPr wrap="square" rtlCol="0">
            <a:spAutoFit/>
          </a:bodyPr>
          <a:lstStyle/>
          <a:p>
            <a:pPr algn="ctr"/>
            <a:r>
              <a:rPr lang="en-US" altLang="zh-TW" dirty="0"/>
              <a:t>Class</a:t>
            </a:r>
            <a:endParaRPr lang="en-US" dirty="0"/>
          </a:p>
        </p:txBody>
      </p:sp>
      <p:sp>
        <p:nvSpPr>
          <p:cNvPr id="111" name="TextBox 110">
            <a:extLst>
              <a:ext uri="{FF2B5EF4-FFF2-40B4-BE49-F238E27FC236}">
                <a16:creationId xmlns:a16="http://schemas.microsoft.com/office/drawing/2014/main" id="{03DAA2F0-0268-FD42-BA82-32BFEA549B6E}"/>
              </a:ext>
            </a:extLst>
          </p:cNvPr>
          <p:cNvSpPr txBox="1"/>
          <p:nvPr/>
        </p:nvSpPr>
        <p:spPr>
          <a:xfrm>
            <a:off x="10776080" y="1487419"/>
            <a:ext cx="1454520" cy="646331"/>
          </a:xfrm>
          <a:prstGeom prst="rect">
            <a:avLst/>
          </a:prstGeom>
          <a:noFill/>
        </p:spPr>
        <p:txBody>
          <a:bodyPr wrap="square" rtlCol="0">
            <a:spAutoFit/>
          </a:bodyPr>
          <a:lstStyle/>
          <a:p>
            <a:pPr algn="ctr"/>
            <a:r>
              <a:rPr lang="en-US" altLang="zh-TW" dirty="0"/>
              <a:t>Whose Bottom-Right?</a:t>
            </a:r>
            <a:endParaRPr lang="en-US" dirty="0"/>
          </a:p>
        </p:txBody>
      </p:sp>
      <p:sp>
        <p:nvSpPr>
          <p:cNvPr id="112" name="TextBox 111">
            <a:extLst>
              <a:ext uri="{FF2B5EF4-FFF2-40B4-BE49-F238E27FC236}">
                <a16:creationId xmlns:a16="http://schemas.microsoft.com/office/drawing/2014/main" id="{C14D8AE3-618B-6A4C-8549-B4B3659400D1}"/>
              </a:ext>
            </a:extLst>
          </p:cNvPr>
          <p:cNvSpPr txBox="1"/>
          <p:nvPr/>
        </p:nvSpPr>
        <p:spPr>
          <a:xfrm>
            <a:off x="5836892" y="2803979"/>
            <a:ext cx="982889" cy="369332"/>
          </a:xfrm>
          <a:prstGeom prst="rect">
            <a:avLst/>
          </a:prstGeom>
          <a:noFill/>
        </p:spPr>
        <p:txBody>
          <a:bodyPr wrap="square" rtlCol="0">
            <a:spAutoFit/>
          </a:bodyPr>
          <a:lstStyle/>
          <a:p>
            <a:pPr algn="ctr"/>
            <a:r>
              <a:rPr lang="en-US" altLang="zh-TW" dirty="0"/>
              <a:t>Yes</a:t>
            </a:r>
            <a:endParaRPr lang="en-US" dirty="0"/>
          </a:p>
        </p:txBody>
      </p:sp>
      <p:sp>
        <p:nvSpPr>
          <p:cNvPr id="113" name="TextBox 112">
            <a:extLst>
              <a:ext uri="{FF2B5EF4-FFF2-40B4-BE49-F238E27FC236}">
                <a16:creationId xmlns:a16="http://schemas.microsoft.com/office/drawing/2014/main" id="{BD36D4CF-9511-7641-9CD3-B405A9901B60}"/>
              </a:ext>
            </a:extLst>
          </p:cNvPr>
          <p:cNvSpPr txBox="1"/>
          <p:nvPr/>
        </p:nvSpPr>
        <p:spPr>
          <a:xfrm>
            <a:off x="8941307" y="2772946"/>
            <a:ext cx="982889" cy="369332"/>
          </a:xfrm>
          <a:prstGeom prst="rect">
            <a:avLst/>
          </a:prstGeom>
          <a:noFill/>
        </p:spPr>
        <p:txBody>
          <a:bodyPr wrap="square" rtlCol="0">
            <a:spAutoFit/>
          </a:bodyPr>
          <a:lstStyle/>
          <a:p>
            <a:pPr algn="ctr"/>
            <a:r>
              <a:rPr lang="en-US" altLang="zh-TW" dirty="0"/>
              <a:t>No</a:t>
            </a:r>
            <a:endParaRPr lang="en-US" dirty="0"/>
          </a:p>
        </p:txBody>
      </p:sp>
      <p:sp>
        <p:nvSpPr>
          <p:cNvPr id="120" name="Cube 119">
            <a:extLst>
              <a:ext uri="{FF2B5EF4-FFF2-40B4-BE49-F238E27FC236}">
                <a16:creationId xmlns:a16="http://schemas.microsoft.com/office/drawing/2014/main" id="{EA5D0F10-EA94-7547-B175-C898DCB9B718}"/>
              </a:ext>
            </a:extLst>
          </p:cNvPr>
          <p:cNvSpPr/>
          <p:nvPr/>
        </p:nvSpPr>
        <p:spPr>
          <a:xfrm>
            <a:off x="7690944" y="3351615"/>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Cube 120">
            <a:extLst>
              <a:ext uri="{FF2B5EF4-FFF2-40B4-BE49-F238E27FC236}">
                <a16:creationId xmlns:a16="http://schemas.microsoft.com/office/drawing/2014/main" id="{F21427E6-65E2-4F48-B350-DC9429D0A624}"/>
              </a:ext>
            </a:extLst>
          </p:cNvPr>
          <p:cNvSpPr/>
          <p:nvPr/>
        </p:nvSpPr>
        <p:spPr>
          <a:xfrm>
            <a:off x="6921075" y="3352228"/>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Cube 121">
            <a:extLst>
              <a:ext uri="{FF2B5EF4-FFF2-40B4-BE49-F238E27FC236}">
                <a16:creationId xmlns:a16="http://schemas.microsoft.com/office/drawing/2014/main" id="{FDBA520E-E030-0540-ABEE-208B3A50EA0B}"/>
              </a:ext>
            </a:extLst>
          </p:cNvPr>
          <p:cNvSpPr/>
          <p:nvPr/>
        </p:nvSpPr>
        <p:spPr>
          <a:xfrm>
            <a:off x="6134416" y="3345619"/>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Cube 125">
            <a:extLst>
              <a:ext uri="{FF2B5EF4-FFF2-40B4-BE49-F238E27FC236}">
                <a16:creationId xmlns:a16="http://schemas.microsoft.com/office/drawing/2014/main" id="{894D64B6-71C9-434E-9BE4-4CA9F8E8B036}"/>
              </a:ext>
            </a:extLst>
          </p:cNvPr>
          <p:cNvSpPr/>
          <p:nvPr/>
        </p:nvSpPr>
        <p:spPr>
          <a:xfrm>
            <a:off x="10895159" y="3331251"/>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Cube 126">
            <a:extLst>
              <a:ext uri="{FF2B5EF4-FFF2-40B4-BE49-F238E27FC236}">
                <a16:creationId xmlns:a16="http://schemas.microsoft.com/office/drawing/2014/main" id="{AFA223A4-4A93-DC4D-A9A1-8A5FD77C4C10}"/>
              </a:ext>
            </a:extLst>
          </p:cNvPr>
          <p:cNvSpPr/>
          <p:nvPr/>
        </p:nvSpPr>
        <p:spPr>
          <a:xfrm>
            <a:off x="10151241" y="3331250"/>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Cube 127">
            <a:extLst>
              <a:ext uri="{FF2B5EF4-FFF2-40B4-BE49-F238E27FC236}">
                <a16:creationId xmlns:a16="http://schemas.microsoft.com/office/drawing/2014/main" id="{32289E25-5535-5C44-9208-CBADEDCA08B9}"/>
              </a:ext>
            </a:extLst>
          </p:cNvPr>
          <p:cNvSpPr/>
          <p:nvPr/>
        </p:nvSpPr>
        <p:spPr>
          <a:xfrm>
            <a:off x="9237383" y="3334275"/>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3A339572-164F-1F41-BEC5-143836319456}"/>
              </a:ext>
            </a:extLst>
          </p:cNvPr>
          <p:cNvSpPr txBox="1"/>
          <p:nvPr/>
        </p:nvSpPr>
        <p:spPr>
          <a:xfrm>
            <a:off x="5795257" y="3934501"/>
            <a:ext cx="982889" cy="369332"/>
          </a:xfrm>
          <a:prstGeom prst="rect">
            <a:avLst/>
          </a:prstGeom>
          <a:noFill/>
        </p:spPr>
        <p:txBody>
          <a:bodyPr wrap="square" rtlCol="0">
            <a:spAutoFit/>
          </a:bodyPr>
          <a:lstStyle/>
          <a:p>
            <a:pPr algn="ctr"/>
            <a:r>
              <a:rPr lang="en-US" altLang="zh-TW" dirty="0"/>
              <a:t>Yes</a:t>
            </a:r>
            <a:endParaRPr lang="en-US" dirty="0"/>
          </a:p>
        </p:txBody>
      </p:sp>
      <p:sp>
        <p:nvSpPr>
          <p:cNvPr id="133" name="TextBox 132">
            <a:extLst>
              <a:ext uri="{FF2B5EF4-FFF2-40B4-BE49-F238E27FC236}">
                <a16:creationId xmlns:a16="http://schemas.microsoft.com/office/drawing/2014/main" id="{8FEDFED2-74CC-5843-8061-3DFAB6EDABC1}"/>
              </a:ext>
            </a:extLst>
          </p:cNvPr>
          <p:cNvSpPr txBox="1"/>
          <p:nvPr/>
        </p:nvSpPr>
        <p:spPr>
          <a:xfrm>
            <a:off x="6703302" y="3934501"/>
            <a:ext cx="982889" cy="369332"/>
          </a:xfrm>
          <a:prstGeom prst="rect">
            <a:avLst/>
          </a:prstGeom>
          <a:noFill/>
        </p:spPr>
        <p:txBody>
          <a:bodyPr wrap="square" rtlCol="0">
            <a:spAutoFit/>
          </a:bodyPr>
          <a:lstStyle/>
          <a:p>
            <a:pPr algn="ctr"/>
            <a:r>
              <a:rPr lang="en-US" altLang="zh-TW" dirty="0"/>
              <a:t>Person</a:t>
            </a:r>
            <a:endParaRPr lang="en-US" dirty="0"/>
          </a:p>
        </p:txBody>
      </p:sp>
      <p:grpSp>
        <p:nvGrpSpPr>
          <p:cNvPr id="134" name="Group 133">
            <a:extLst>
              <a:ext uri="{FF2B5EF4-FFF2-40B4-BE49-F238E27FC236}">
                <a16:creationId xmlns:a16="http://schemas.microsoft.com/office/drawing/2014/main" id="{F1BD7217-F801-E545-B6FB-C99FEBDA6C9E}"/>
              </a:ext>
            </a:extLst>
          </p:cNvPr>
          <p:cNvGrpSpPr/>
          <p:nvPr/>
        </p:nvGrpSpPr>
        <p:grpSpPr>
          <a:xfrm>
            <a:off x="11226347" y="6365838"/>
            <a:ext cx="430401" cy="245006"/>
            <a:chOff x="3254893" y="3003082"/>
            <a:chExt cx="430401" cy="245006"/>
          </a:xfrm>
          <a:solidFill>
            <a:srgbClr val="92D050"/>
          </a:solidFill>
        </p:grpSpPr>
        <p:sp>
          <p:nvSpPr>
            <p:cNvPr id="135" name="Rectangle 134">
              <a:extLst>
                <a:ext uri="{FF2B5EF4-FFF2-40B4-BE49-F238E27FC236}">
                  <a16:creationId xmlns:a16="http://schemas.microsoft.com/office/drawing/2014/main" id="{A37BD655-5088-734C-B6D8-9F8F29839AAC}"/>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555CCF9-D937-5D40-8D9B-D8F8DBF8301D}"/>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76A5782-616A-5749-9075-F0EB435D2A33}"/>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55AABE08-AD84-4240-86A2-D20D8320AF2C}"/>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9" name="Cube 138">
            <a:extLst>
              <a:ext uri="{FF2B5EF4-FFF2-40B4-BE49-F238E27FC236}">
                <a16:creationId xmlns:a16="http://schemas.microsoft.com/office/drawing/2014/main" id="{6263CCA4-A88D-AE40-A1E4-C3DAA615CBF8}"/>
              </a:ext>
            </a:extLst>
          </p:cNvPr>
          <p:cNvSpPr/>
          <p:nvPr/>
        </p:nvSpPr>
        <p:spPr>
          <a:xfrm>
            <a:off x="7706799" y="4489430"/>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ube 139">
            <a:extLst>
              <a:ext uri="{FF2B5EF4-FFF2-40B4-BE49-F238E27FC236}">
                <a16:creationId xmlns:a16="http://schemas.microsoft.com/office/drawing/2014/main" id="{CDBC84C9-4AD1-9948-AD52-3A56F9A11B83}"/>
              </a:ext>
            </a:extLst>
          </p:cNvPr>
          <p:cNvSpPr/>
          <p:nvPr/>
        </p:nvSpPr>
        <p:spPr>
          <a:xfrm>
            <a:off x="6936930" y="4490043"/>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Cube 140">
            <a:extLst>
              <a:ext uri="{FF2B5EF4-FFF2-40B4-BE49-F238E27FC236}">
                <a16:creationId xmlns:a16="http://schemas.microsoft.com/office/drawing/2014/main" id="{DD168B34-F892-334E-894C-47A2D3A4DD26}"/>
              </a:ext>
            </a:extLst>
          </p:cNvPr>
          <p:cNvSpPr/>
          <p:nvPr/>
        </p:nvSpPr>
        <p:spPr>
          <a:xfrm>
            <a:off x="6150271" y="4483434"/>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Cube 144">
            <a:extLst>
              <a:ext uri="{FF2B5EF4-FFF2-40B4-BE49-F238E27FC236}">
                <a16:creationId xmlns:a16="http://schemas.microsoft.com/office/drawing/2014/main" id="{2E86DE6A-32EF-884B-9582-B55EFBC9476D}"/>
              </a:ext>
            </a:extLst>
          </p:cNvPr>
          <p:cNvSpPr/>
          <p:nvPr/>
        </p:nvSpPr>
        <p:spPr>
          <a:xfrm>
            <a:off x="10911014" y="4469066"/>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Cube 145">
            <a:extLst>
              <a:ext uri="{FF2B5EF4-FFF2-40B4-BE49-F238E27FC236}">
                <a16:creationId xmlns:a16="http://schemas.microsoft.com/office/drawing/2014/main" id="{255948E8-ABFF-6449-9E7A-BF2B66746675}"/>
              </a:ext>
            </a:extLst>
          </p:cNvPr>
          <p:cNvSpPr/>
          <p:nvPr/>
        </p:nvSpPr>
        <p:spPr>
          <a:xfrm>
            <a:off x="10167096" y="4469065"/>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Cube 146">
            <a:extLst>
              <a:ext uri="{FF2B5EF4-FFF2-40B4-BE49-F238E27FC236}">
                <a16:creationId xmlns:a16="http://schemas.microsoft.com/office/drawing/2014/main" id="{17DDA6EB-455E-C840-9F84-D12A7EAA7F1F}"/>
              </a:ext>
            </a:extLst>
          </p:cNvPr>
          <p:cNvSpPr/>
          <p:nvPr/>
        </p:nvSpPr>
        <p:spPr>
          <a:xfrm>
            <a:off x="9253238" y="4472090"/>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FFC1398E-4BE8-E040-B98C-9CA1CB2426A9}"/>
              </a:ext>
            </a:extLst>
          </p:cNvPr>
          <p:cNvSpPr txBox="1"/>
          <p:nvPr/>
        </p:nvSpPr>
        <p:spPr>
          <a:xfrm>
            <a:off x="8940063" y="5048759"/>
            <a:ext cx="982889" cy="369332"/>
          </a:xfrm>
          <a:prstGeom prst="rect">
            <a:avLst/>
          </a:prstGeom>
          <a:noFill/>
        </p:spPr>
        <p:txBody>
          <a:bodyPr wrap="square" rtlCol="0">
            <a:spAutoFit/>
          </a:bodyPr>
          <a:lstStyle/>
          <a:p>
            <a:pPr algn="ctr"/>
            <a:r>
              <a:rPr lang="en-US" altLang="zh-TW" dirty="0"/>
              <a:t>Yes</a:t>
            </a:r>
            <a:endParaRPr lang="en-US" dirty="0"/>
          </a:p>
        </p:txBody>
      </p:sp>
      <p:sp>
        <p:nvSpPr>
          <p:cNvPr id="152" name="TextBox 151">
            <a:extLst>
              <a:ext uri="{FF2B5EF4-FFF2-40B4-BE49-F238E27FC236}">
                <a16:creationId xmlns:a16="http://schemas.microsoft.com/office/drawing/2014/main" id="{FEF28BBA-84FA-4242-82EE-554A7534ED0D}"/>
              </a:ext>
            </a:extLst>
          </p:cNvPr>
          <p:cNvSpPr txBox="1"/>
          <p:nvPr/>
        </p:nvSpPr>
        <p:spPr>
          <a:xfrm>
            <a:off x="9989119" y="5058927"/>
            <a:ext cx="982889" cy="369332"/>
          </a:xfrm>
          <a:prstGeom prst="rect">
            <a:avLst/>
          </a:prstGeom>
          <a:noFill/>
        </p:spPr>
        <p:txBody>
          <a:bodyPr wrap="square" rtlCol="0">
            <a:spAutoFit/>
          </a:bodyPr>
          <a:lstStyle/>
          <a:p>
            <a:pPr algn="ctr"/>
            <a:r>
              <a:rPr lang="en-US" altLang="zh-TW" dirty="0"/>
              <a:t>Person</a:t>
            </a:r>
            <a:endParaRPr lang="en-US" dirty="0"/>
          </a:p>
        </p:txBody>
      </p:sp>
      <p:sp>
        <p:nvSpPr>
          <p:cNvPr id="153" name="TextBox 152">
            <a:extLst>
              <a:ext uri="{FF2B5EF4-FFF2-40B4-BE49-F238E27FC236}">
                <a16:creationId xmlns:a16="http://schemas.microsoft.com/office/drawing/2014/main" id="{2B1A49C6-B929-6F43-B0EC-B9E778E29ED9}"/>
              </a:ext>
            </a:extLst>
          </p:cNvPr>
          <p:cNvSpPr txBox="1"/>
          <p:nvPr/>
        </p:nvSpPr>
        <p:spPr>
          <a:xfrm>
            <a:off x="8940063" y="3934501"/>
            <a:ext cx="982889" cy="369332"/>
          </a:xfrm>
          <a:prstGeom prst="rect">
            <a:avLst/>
          </a:prstGeom>
          <a:noFill/>
        </p:spPr>
        <p:txBody>
          <a:bodyPr wrap="square" rtlCol="0">
            <a:spAutoFit/>
          </a:bodyPr>
          <a:lstStyle/>
          <a:p>
            <a:pPr algn="ctr"/>
            <a:r>
              <a:rPr lang="en-US" altLang="zh-TW" dirty="0"/>
              <a:t>No</a:t>
            </a:r>
            <a:endParaRPr lang="en-US" dirty="0"/>
          </a:p>
        </p:txBody>
      </p:sp>
      <p:sp>
        <p:nvSpPr>
          <p:cNvPr id="154" name="TextBox 153">
            <a:extLst>
              <a:ext uri="{FF2B5EF4-FFF2-40B4-BE49-F238E27FC236}">
                <a16:creationId xmlns:a16="http://schemas.microsoft.com/office/drawing/2014/main" id="{FA96CC02-738B-C44C-A1C2-21EAFD3F2B25}"/>
              </a:ext>
            </a:extLst>
          </p:cNvPr>
          <p:cNvSpPr txBox="1"/>
          <p:nvPr/>
        </p:nvSpPr>
        <p:spPr>
          <a:xfrm>
            <a:off x="5827851" y="5053157"/>
            <a:ext cx="982889" cy="369332"/>
          </a:xfrm>
          <a:prstGeom prst="rect">
            <a:avLst/>
          </a:prstGeom>
          <a:noFill/>
        </p:spPr>
        <p:txBody>
          <a:bodyPr wrap="square" rtlCol="0">
            <a:spAutoFit/>
          </a:bodyPr>
          <a:lstStyle/>
          <a:p>
            <a:pPr algn="ctr"/>
            <a:r>
              <a:rPr lang="en-US" altLang="zh-TW" dirty="0"/>
              <a:t>No</a:t>
            </a:r>
            <a:endParaRPr lang="en-US" dirty="0"/>
          </a:p>
        </p:txBody>
      </p:sp>
      <p:sp>
        <p:nvSpPr>
          <p:cNvPr id="160" name="Cube 159">
            <a:extLst>
              <a:ext uri="{FF2B5EF4-FFF2-40B4-BE49-F238E27FC236}">
                <a16:creationId xmlns:a16="http://schemas.microsoft.com/office/drawing/2014/main" id="{FC995919-99F6-DE4D-BF5C-DFC3363C6C20}"/>
              </a:ext>
            </a:extLst>
          </p:cNvPr>
          <p:cNvSpPr/>
          <p:nvPr/>
        </p:nvSpPr>
        <p:spPr>
          <a:xfrm>
            <a:off x="7706799" y="5766815"/>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Cube 160">
            <a:extLst>
              <a:ext uri="{FF2B5EF4-FFF2-40B4-BE49-F238E27FC236}">
                <a16:creationId xmlns:a16="http://schemas.microsoft.com/office/drawing/2014/main" id="{9E5396D7-0CD3-374A-AD6F-107907406DF5}"/>
              </a:ext>
            </a:extLst>
          </p:cNvPr>
          <p:cNvSpPr/>
          <p:nvPr/>
        </p:nvSpPr>
        <p:spPr>
          <a:xfrm>
            <a:off x="6936930" y="5767428"/>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Cube 161">
            <a:extLst>
              <a:ext uri="{FF2B5EF4-FFF2-40B4-BE49-F238E27FC236}">
                <a16:creationId xmlns:a16="http://schemas.microsoft.com/office/drawing/2014/main" id="{CBE60C42-024A-C34F-9F9F-A2E338BCDB00}"/>
              </a:ext>
            </a:extLst>
          </p:cNvPr>
          <p:cNvSpPr/>
          <p:nvPr/>
        </p:nvSpPr>
        <p:spPr>
          <a:xfrm>
            <a:off x="6150271" y="5760819"/>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Cube 165">
            <a:extLst>
              <a:ext uri="{FF2B5EF4-FFF2-40B4-BE49-F238E27FC236}">
                <a16:creationId xmlns:a16="http://schemas.microsoft.com/office/drawing/2014/main" id="{BDFA1150-8053-BC46-9213-542A3EA40785}"/>
              </a:ext>
            </a:extLst>
          </p:cNvPr>
          <p:cNvSpPr/>
          <p:nvPr/>
        </p:nvSpPr>
        <p:spPr>
          <a:xfrm>
            <a:off x="10911014" y="5746451"/>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Cube 166">
            <a:extLst>
              <a:ext uri="{FF2B5EF4-FFF2-40B4-BE49-F238E27FC236}">
                <a16:creationId xmlns:a16="http://schemas.microsoft.com/office/drawing/2014/main" id="{D7836225-D9AE-5743-A7BA-9E32F09271F1}"/>
              </a:ext>
            </a:extLst>
          </p:cNvPr>
          <p:cNvSpPr/>
          <p:nvPr/>
        </p:nvSpPr>
        <p:spPr>
          <a:xfrm>
            <a:off x="10167096" y="5746450"/>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Cube 167">
            <a:extLst>
              <a:ext uri="{FF2B5EF4-FFF2-40B4-BE49-F238E27FC236}">
                <a16:creationId xmlns:a16="http://schemas.microsoft.com/office/drawing/2014/main" id="{49DAC265-B08C-224E-A5CF-AE0313DDE8FE}"/>
              </a:ext>
            </a:extLst>
          </p:cNvPr>
          <p:cNvSpPr/>
          <p:nvPr/>
        </p:nvSpPr>
        <p:spPr>
          <a:xfrm>
            <a:off x="9253238" y="5749475"/>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a:extLst>
              <a:ext uri="{FF2B5EF4-FFF2-40B4-BE49-F238E27FC236}">
                <a16:creationId xmlns:a16="http://schemas.microsoft.com/office/drawing/2014/main" id="{65B901DE-1076-0C4D-BA1C-89BC8D3753D0}"/>
              </a:ext>
            </a:extLst>
          </p:cNvPr>
          <p:cNvSpPr txBox="1"/>
          <p:nvPr/>
        </p:nvSpPr>
        <p:spPr>
          <a:xfrm>
            <a:off x="8980439" y="6344107"/>
            <a:ext cx="982889" cy="369332"/>
          </a:xfrm>
          <a:prstGeom prst="rect">
            <a:avLst/>
          </a:prstGeom>
          <a:noFill/>
        </p:spPr>
        <p:txBody>
          <a:bodyPr wrap="square" rtlCol="0">
            <a:spAutoFit/>
          </a:bodyPr>
          <a:lstStyle/>
          <a:p>
            <a:pPr algn="ctr"/>
            <a:r>
              <a:rPr lang="en-US" altLang="zh-TW" dirty="0"/>
              <a:t>Yes</a:t>
            </a:r>
            <a:endParaRPr lang="en-US" dirty="0"/>
          </a:p>
        </p:txBody>
      </p:sp>
      <p:sp>
        <p:nvSpPr>
          <p:cNvPr id="173" name="TextBox 172">
            <a:extLst>
              <a:ext uri="{FF2B5EF4-FFF2-40B4-BE49-F238E27FC236}">
                <a16:creationId xmlns:a16="http://schemas.microsoft.com/office/drawing/2014/main" id="{5404CFAB-A9A0-7747-97A5-1912ADE8F128}"/>
              </a:ext>
            </a:extLst>
          </p:cNvPr>
          <p:cNvSpPr txBox="1"/>
          <p:nvPr/>
        </p:nvSpPr>
        <p:spPr>
          <a:xfrm>
            <a:off x="9987982" y="6344951"/>
            <a:ext cx="982889" cy="369332"/>
          </a:xfrm>
          <a:prstGeom prst="rect">
            <a:avLst/>
          </a:prstGeom>
          <a:noFill/>
        </p:spPr>
        <p:txBody>
          <a:bodyPr wrap="square" rtlCol="0">
            <a:spAutoFit/>
          </a:bodyPr>
          <a:lstStyle/>
          <a:p>
            <a:pPr algn="ctr"/>
            <a:r>
              <a:rPr lang="en-US" altLang="zh-TW" dirty="0"/>
              <a:t>Person</a:t>
            </a:r>
            <a:endParaRPr lang="en-US" dirty="0"/>
          </a:p>
        </p:txBody>
      </p:sp>
      <p:sp>
        <p:nvSpPr>
          <p:cNvPr id="174" name="TextBox 173">
            <a:extLst>
              <a:ext uri="{FF2B5EF4-FFF2-40B4-BE49-F238E27FC236}">
                <a16:creationId xmlns:a16="http://schemas.microsoft.com/office/drawing/2014/main" id="{678B3C61-1B5C-8145-8499-C03C23E9E87E}"/>
              </a:ext>
            </a:extLst>
          </p:cNvPr>
          <p:cNvSpPr txBox="1"/>
          <p:nvPr/>
        </p:nvSpPr>
        <p:spPr>
          <a:xfrm>
            <a:off x="5845996" y="6339453"/>
            <a:ext cx="982889" cy="369332"/>
          </a:xfrm>
          <a:prstGeom prst="rect">
            <a:avLst/>
          </a:prstGeom>
          <a:noFill/>
        </p:spPr>
        <p:txBody>
          <a:bodyPr wrap="square" rtlCol="0">
            <a:spAutoFit/>
          </a:bodyPr>
          <a:lstStyle/>
          <a:p>
            <a:pPr algn="ctr"/>
            <a:r>
              <a:rPr lang="en-US" altLang="zh-TW" dirty="0"/>
              <a:t>No</a:t>
            </a:r>
            <a:endParaRPr lang="en-US" dirty="0"/>
          </a:p>
        </p:txBody>
      </p:sp>
      <p:grpSp>
        <p:nvGrpSpPr>
          <p:cNvPr id="175" name="Group 174">
            <a:extLst>
              <a:ext uri="{FF2B5EF4-FFF2-40B4-BE49-F238E27FC236}">
                <a16:creationId xmlns:a16="http://schemas.microsoft.com/office/drawing/2014/main" id="{7F42735C-F5FF-144D-8C5B-4633BB34B98D}"/>
              </a:ext>
            </a:extLst>
          </p:cNvPr>
          <p:cNvGrpSpPr/>
          <p:nvPr/>
        </p:nvGrpSpPr>
        <p:grpSpPr>
          <a:xfrm>
            <a:off x="11231986" y="5070149"/>
            <a:ext cx="419126" cy="242472"/>
            <a:chOff x="6358698" y="2991220"/>
            <a:chExt cx="419126" cy="242472"/>
          </a:xfrm>
          <a:solidFill>
            <a:srgbClr val="FF0000"/>
          </a:solidFill>
        </p:grpSpPr>
        <p:sp>
          <p:nvSpPr>
            <p:cNvPr id="176" name="Rectangle 175">
              <a:extLst>
                <a:ext uri="{FF2B5EF4-FFF2-40B4-BE49-F238E27FC236}">
                  <a16:creationId xmlns:a16="http://schemas.microsoft.com/office/drawing/2014/main" id="{949706D4-9E7C-424A-8544-576A2BDEFBCA}"/>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3AE5A607-C609-5848-835B-BB2C14EAD15C}"/>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866F03A-B300-6D4E-9DCE-48B356AE2D7E}"/>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a:extLst>
                <a:ext uri="{FF2B5EF4-FFF2-40B4-BE49-F238E27FC236}">
                  <a16:creationId xmlns:a16="http://schemas.microsoft.com/office/drawing/2014/main" id="{F9381BA6-7205-114C-AA60-F86B3B4B9188}"/>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B92A987B-D6D6-F74E-9681-4B27DCFC6EDC}"/>
              </a:ext>
            </a:extLst>
          </p:cNvPr>
          <p:cNvCxnSpPr>
            <a:cxnSpLocks/>
          </p:cNvCxnSpPr>
          <p:nvPr/>
        </p:nvCxnSpPr>
        <p:spPr>
          <a:xfrm>
            <a:off x="6325257" y="251425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2BDFF25A-CDA0-8940-B650-7453626A355C}"/>
              </a:ext>
            </a:extLst>
          </p:cNvPr>
          <p:cNvCxnSpPr>
            <a:cxnSpLocks/>
          </p:cNvCxnSpPr>
          <p:nvPr/>
        </p:nvCxnSpPr>
        <p:spPr>
          <a:xfrm>
            <a:off x="7202142" y="251425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16D0F042-99E3-6C43-BD7F-454996025F0B}"/>
              </a:ext>
            </a:extLst>
          </p:cNvPr>
          <p:cNvCxnSpPr>
            <a:cxnSpLocks/>
          </p:cNvCxnSpPr>
          <p:nvPr/>
        </p:nvCxnSpPr>
        <p:spPr>
          <a:xfrm>
            <a:off x="8231844" y="2511683"/>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121F49CA-4249-4F4F-A3DA-5F2BABED1C77}"/>
              </a:ext>
            </a:extLst>
          </p:cNvPr>
          <p:cNvCxnSpPr>
            <a:cxnSpLocks/>
          </p:cNvCxnSpPr>
          <p:nvPr/>
        </p:nvCxnSpPr>
        <p:spPr>
          <a:xfrm>
            <a:off x="9442235" y="2511683"/>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DD4CC078-A5CC-174F-9F82-D73A95BC7CBA}"/>
              </a:ext>
            </a:extLst>
          </p:cNvPr>
          <p:cNvCxnSpPr>
            <a:cxnSpLocks/>
          </p:cNvCxnSpPr>
          <p:nvPr/>
        </p:nvCxnSpPr>
        <p:spPr>
          <a:xfrm>
            <a:off x="6325257" y="369271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209B270B-B143-CD4B-8D17-37E99E3F935C}"/>
              </a:ext>
            </a:extLst>
          </p:cNvPr>
          <p:cNvCxnSpPr>
            <a:cxnSpLocks/>
          </p:cNvCxnSpPr>
          <p:nvPr/>
        </p:nvCxnSpPr>
        <p:spPr>
          <a:xfrm>
            <a:off x="7202142" y="369271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2E4F8F9B-6F7B-D54D-A05E-C09444FE4EA4}"/>
              </a:ext>
            </a:extLst>
          </p:cNvPr>
          <p:cNvCxnSpPr>
            <a:cxnSpLocks/>
          </p:cNvCxnSpPr>
          <p:nvPr/>
        </p:nvCxnSpPr>
        <p:spPr>
          <a:xfrm>
            <a:off x="8247917" y="370955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113C6966-3057-ED43-9A5A-24DD65675F30}"/>
              </a:ext>
            </a:extLst>
          </p:cNvPr>
          <p:cNvCxnSpPr>
            <a:cxnSpLocks/>
          </p:cNvCxnSpPr>
          <p:nvPr/>
        </p:nvCxnSpPr>
        <p:spPr>
          <a:xfrm>
            <a:off x="9442235" y="369014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E01DC991-1C81-F44C-B9A0-547F620E418A}"/>
              </a:ext>
            </a:extLst>
          </p:cNvPr>
          <p:cNvCxnSpPr>
            <a:cxnSpLocks/>
          </p:cNvCxnSpPr>
          <p:nvPr/>
        </p:nvCxnSpPr>
        <p:spPr>
          <a:xfrm>
            <a:off x="6347404" y="483436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425D3665-741A-C441-8632-A4D988FCA10F}"/>
              </a:ext>
            </a:extLst>
          </p:cNvPr>
          <p:cNvCxnSpPr>
            <a:cxnSpLocks/>
          </p:cNvCxnSpPr>
          <p:nvPr/>
        </p:nvCxnSpPr>
        <p:spPr>
          <a:xfrm>
            <a:off x="9442235" y="481736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A283CAFE-B3BB-264E-B248-945DEE5903DB}"/>
              </a:ext>
            </a:extLst>
          </p:cNvPr>
          <p:cNvCxnSpPr>
            <a:cxnSpLocks/>
          </p:cNvCxnSpPr>
          <p:nvPr/>
        </p:nvCxnSpPr>
        <p:spPr>
          <a:xfrm>
            <a:off x="10440057" y="481736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EE1FB8F2-066C-6D48-A160-52AD90A45612}"/>
              </a:ext>
            </a:extLst>
          </p:cNvPr>
          <p:cNvCxnSpPr>
            <a:cxnSpLocks/>
          </p:cNvCxnSpPr>
          <p:nvPr/>
        </p:nvCxnSpPr>
        <p:spPr>
          <a:xfrm>
            <a:off x="11441549" y="481736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3B87357-1EC0-C149-BBCA-B5C792877085}"/>
              </a:ext>
            </a:extLst>
          </p:cNvPr>
          <p:cNvCxnSpPr>
            <a:stCxn id="86" idx="5"/>
            <a:endCxn id="46" idx="2"/>
          </p:cNvCxnSpPr>
          <p:nvPr/>
        </p:nvCxnSpPr>
        <p:spPr>
          <a:xfrm flipV="1">
            <a:off x="5564490" y="2347289"/>
            <a:ext cx="575046" cy="737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642035C1-AB22-A142-9631-B3853EDFADC7}"/>
              </a:ext>
            </a:extLst>
          </p:cNvPr>
          <p:cNvCxnSpPr>
            <a:cxnSpLocks/>
            <a:stCxn id="89" idx="5"/>
            <a:endCxn id="122" idx="2"/>
          </p:cNvCxnSpPr>
          <p:nvPr/>
        </p:nvCxnSpPr>
        <p:spPr>
          <a:xfrm flipV="1">
            <a:off x="5201046" y="3524838"/>
            <a:ext cx="933370" cy="89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FEC66B2-9DC5-AC42-94AD-2534A4C4CD56}"/>
              </a:ext>
            </a:extLst>
          </p:cNvPr>
          <p:cNvCxnSpPr>
            <a:cxnSpLocks/>
            <a:stCxn id="95" idx="5"/>
            <a:endCxn id="162" idx="2"/>
          </p:cNvCxnSpPr>
          <p:nvPr/>
        </p:nvCxnSpPr>
        <p:spPr>
          <a:xfrm>
            <a:off x="5433447" y="4996302"/>
            <a:ext cx="716824" cy="9437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7667034E-EABF-1C47-9897-16FCA6ABB6D8}"/>
              </a:ext>
            </a:extLst>
          </p:cNvPr>
          <p:cNvCxnSpPr>
            <a:cxnSpLocks/>
            <a:stCxn id="88" idx="5"/>
            <a:endCxn id="141" idx="2"/>
          </p:cNvCxnSpPr>
          <p:nvPr/>
        </p:nvCxnSpPr>
        <p:spPr>
          <a:xfrm flipV="1">
            <a:off x="5772667" y="4662653"/>
            <a:ext cx="377604" cy="2088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0BEFC382-CBF5-0748-892B-4F805FDCCD40}"/>
              </a:ext>
            </a:extLst>
          </p:cNvPr>
          <p:cNvCxnSpPr>
            <a:cxnSpLocks/>
          </p:cNvCxnSpPr>
          <p:nvPr/>
        </p:nvCxnSpPr>
        <p:spPr>
          <a:xfrm>
            <a:off x="9471389" y="613005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158">
            <a:extLst>
              <a:ext uri="{FF2B5EF4-FFF2-40B4-BE49-F238E27FC236}">
                <a16:creationId xmlns:a16="http://schemas.microsoft.com/office/drawing/2014/main" id="{9DB17759-BC73-6242-AE8D-A6E7EC04CD63}"/>
              </a:ext>
            </a:extLst>
          </p:cNvPr>
          <p:cNvCxnSpPr>
            <a:cxnSpLocks/>
          </p:cNvCxnSpPr>
          <p:nvPr/>
        </p:nvCxnSpPr>
        <p:spPr>
          <a:xfrm>
            <a:off x="10469211" y="613005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0" name="Straight Arrow Connector 179">
            <a:extLst>
              <a:ext uri="{FF2B5EF4-FFF2-40B4-BE49-F238E27FC236}">
                <a16:creationId xmlns:a16="http://schemas.microsoft.com/office/drawing/2014/main" id="{0FCEB20E-9944-F049-86EE-466A56B11AE6}"/>
              </a:ext>
            </a:extLst>
          </p:cNvPr>
          <p:cNvCxnSpPr>
            <a:cxnSpLocks/>
          </p:cNvCxnSpPr>
          <p:nvPr/>
        </p:nvCxnSpPr>
        <p:spPr>
          <a:xfrm>
            <a:off x="11470703" y="613005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593F237F-99E2-B749-B6B9-7B3530145F66}"/>
              </a:ext>
            </a:extLst>
          </p:cNvPr>
          <p:cNvCxnSpPr>
            <a:cxnSpLocks/>
          </p:cNvCxnSpPr>
          <p:nvPr/>
        </p:nvCxnSpPr>
        <p:spPr>
          <a:xfrm>
            <a:off x="6347404" y="610366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83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dissolve">
                                      <p:cBhvr>
                                        <p:cTn id="10" dur="500"/>
                                        <p:tgtEl>
                                          <p:spTgt spid="8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dissolve">
                                      <p:cBhvr>
                                        <p:cTn id="13" dur="500"/>
                                        <p:tgtEl>
                                          <p:spTgt spid="8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dissolve">
                                      <p:cBhvr>
                                        <p:cTn id="16" dur="500"/>
                                        <p:tgtEl>
                                          <p:spTgt spid="95"/>
                                        </p:tgtEl>
                                      </p:cBhvr>
                                    </p:animEffect>
                                  </p:childTnLst>
                                </p:cTn>
                              </p:par>
                              <p:par>
                                <p:cTn id="17" presetID="9"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dissolve">
                                      <p:cBhvr>
                                        <p:cTn id="19" dur="500"/>
                                        <p:tgtEl>
                                          <p:spTgt spid="156"/>
                                        </p:tgtEl>
                                      </p:cBhvr>
                                    </p:animEffect>
                                  </p:childTnLst>
                                </p:cTn>
                              </p:par>
                              <p:par>
                                <p:cTn id="20" presetID="9" presetClass="entr" presetSubtype="0" fill="hold" nodeType="with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dissolve">
                                      <p:cBhvr>
                                        <p:cTn id="22" dur="500"/>
                                        <p:tgtEl>
                                          <p:spTgt spid="15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dissolve">
                                      <p:cBhvr>
                                        <p:cTn id="28" dur="500"/>
                                        <p:tgtEl>
                                          <p:spTgt spid="1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dissolve">
                                      <p:cBhvr>
                                        <p:cTn id="31" dur="500"/>
                                        <p:tgtEl>
                                          <p:spTgt spid="13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dissolve">
                                      <p:cBhvr>
                                        <p:cTn id="34" dur="500"/>
                                        <p:tgtEl>
                                          <p:spTgt spid="14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dissolve">
                                      <p:cBhvr>
                                        <p:cTn id="37" dur="500"/>
                                        <p:tgtEl>
                                          <p:spTgt spid="162"/>
                                        </p:tgtEl>
                                      </p:cBhvr>
                                    </p:animEffect>
                                  </p:childTnLst>
                                </p:cTn>
                              </p:par>
                              <p:par>
                                <p:cTn id="38" presetID="9"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par>
                                <p:cTn id="41" presetID="9"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dissolve">
                                      <p:cBhvr>
                                        <p:cTn id="43" dur="500"/>
                                        <p:tgtEl>
                                          <p:spTgt spid="102"/>
                                        </p:tgtEl>
                                      </p:cBhvr>
                                    </p:animEffect>
                                  </p:childTnLst>
                                </p:cTn>
                              </p:par>
                              <p:par>
                                <p:cTn id="44" presetID="9" presetClass="entr" presetSubtype="0" fill="hold"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dissolve">
                                      <p:cBhvr>
                                        <p:cTn id="46" dur="500"/>
                                        <p:tgtEl>
                                          <p:spTgt spid="116"/>
                                        </p:tgtEl>
                                      </p:cBhvr>
                                    </p:animEffect>
                                  </p:childTnLst>
                                </p:cTn>
                              </p:par>
                              <p:par>
                                <p:cTn id="47" presetID="9" presetClass="entr" presetSubtype="0" fill="hold" nodeType="withEffect">
                                  <p:stCondLst>
                                    <p:cond delay="0"/>
                                  </p:stCondLst>
                                  <p:childTnLst>
                                    <p:set>
                                      <p:cBhvr>
                                        <p:cTn id="48" dur="1" fill="hold">
                                          <p:stCondLst>
                                            <p:cond delay="0"/>
                                          </p:stCondLst>
                                        </p:cTn>
                                        <p:tgtEl>
                                          <p:spTgt spid="181"/>
                                        </p:tgtEl>
                                        <p:attrNameLst>
                                          <p:attrName>style.visibility</p:attrName>
                                        </p:attrNameLst>
                                      </p:cBhvr>
                                      <p:to>
                                        <p:strVal val="visible"/>
                                      </p:to>
                                    </p:set>
                                    <p:animEffect transition="in" filter="dissolve">
                                      <p:cBhvr>
                                        <p:cTn id="49" dur="500"/>
                                        <p:tgtEl>
                                          <p:spTgt spid="18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54"/>
                                        </p:tgtEl>
                                        <p:attrNameLst>
                                          <p:attrName>style.visibility</p:attrName>
                                        </p:attrNameLst>
                                      </p:cBhvr>
                                      <p:to>
                                        <p:strVal val="visible"/>
                                      </p:to>
                                    </p:set>
                                    <p:animEffect transition="in" filter="dissolve">
                                      <p:cBhvr>
                                        <p:cTn id="52" dur="500"/>
                                        <p:tgtEl>
                                          <p:spTgt spid="15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animEffect transition="in" filter="dissolve">
                                      <p:cBhvr>
                                        <p:cTn id="55" dur="500"/>
                                        <p:tgtEl>
                                          <p:spTgt spid="17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dissolve">
                                      <p:cBhvr>
                                        <p:cTn id="58" dur="500"/>
                                        <p:tgtEl>
                                          <p:spTgt spid="112"/>
                                        </p:tgtEl>
                                      </p:cBhvr>
                                    </p:animEffect>
                                  </p:childTnLst>
                                </p:cTn>
                              </p:par>
                              <p:par>
                                <p:cTn id="59" presetID="9"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ssolve">
                                      <p:cBhvr>
                                        <p:cTn id="61" dur="500"/>
                                        <p:tgtEl>
                                          <p:spTgt spid="11"/>
                                        </p:tgtEl>
                                      </p:cBhvr>
                                    </p:animEffect>
                                  </p:childTnLst>
                                </p:cTn>
                              </p:par>
                              <p:par>
                                <p:cTn id="62" presetID="9" presetClass="entr" presetSubtype="0" fill="hold" nodeType="withEffect">
                                  <p:stCondLst>
                                    <p:cond delay="0"/>
                                  </p:stCondLst>
                                  <p:childTnLst>
                                    <p:set>
                                      <p:cBhvr>
                                        <p:cTn id="63" dur="1" fill="hold">
                                          <p:stCondLst>
                                            <p:cond delay="0"/>
                                          </p:stCondLst>
                                        </p:cTn>
                                        <p:tgtEl>
                                          <p:spTgt spid="157"/>
                                        </p:tgtEl>
                                        <p:attrNameLst>
                                          <p:attrName>style.visibility</p:attrName>
                                        </p:attrNameLst>
                                      </p:cBhvr>
                                      <p:to>
                                        <p:strVal val="visible"/>
                                      </p:to>
                                    </p:set>
                                    <p:animEffect transition="in" filter="dissolve">
                                      <p:cBhvr>
                                        <p:cTn id="64" dur="500"/>
                                        <p:tgtEl>
                                          <p:spTgt spid="15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dissolve">
                                      <p:cBhvr>
                                        <p:cTn id="67" dur="500"/>
                                        <p:tgtEl>
                                          <p:spTgt spid="4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dissolve">
                                      <p:cBhvr>
                                        <p:cTn id="70" dur="500"/>
                                        <p:tgtEl>
                                          <p:spTgt spid="4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dissolve">
                                      <p:cBhvr>
                                        <p:cTn id="73" dur="500"/>
                                        <p:tgtEl>
                                          <p:spTgt spid="101"/>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1"/>
                                        </p:tgtEl>
                                        <p:attrNameLst>
                                          <p:attrName>style.visibility</p:attrName>
                                        </p:attrNameLst>
                                      </p:cBhvr>
                                      <p:to>
                                        <p:strVal val="visible"/>
                                      </p:to>
                                    </p:set>
                                    <p:animEffect transition="in" filter="dissolve">
                                      <p:cBhvr>
                                        <p:cTn id="76" dur="500"/>
                                        <p:tgtEl>
                                          <p:spTgt spid="12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animEffect transition="in" filter="dissolve">
                                      <p:cBhvr>
                                        <p:cTn id="79" dur="500"/>
                                        <p:tgtEl>
                                          <p:spTgt spid="14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dissolve">
                                      <p:cBhvr>
                                        <p:cTn id="82" dur="500"/>
                                        <p:tgtEl>
                                          <p:spTgt spid="161"/>
                                        </p:tgtEl>
                                      </p:cBhvr>
                                    </p:animEffect>
                                  </p:childTnLst>
                                </p:cTn>
                              </p:par>
                              <p:par>
                                <p:cTn id="83" presetID="9"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dissolve">
                                      <p:cBhvr>
                                        <p:cTn id="85" dur="500"/>
                                        <p:tgtEl>
                                          <p:spTgt spid="97"/>
                                        </p:tgtEl>
                                      </p:cBhvr>
                                    </p:animEffect>
                                  </p:childTnLst>
                                </p:cTn>
                              </p:par>
                              <p:par>
                                <p:cTn id="86" presetID="9" presetClass="entr" presetSubtype="0" fill="hold"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dissolve">
                                      <p:cBhvr>
                                        <p:cTn id="88" dur="500"/>
                                        <p:tgtEl>
                                          <p:spTgt spid="10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dissolve">
                                      <p:cBhvr>
                                        <p:cTn id="91" dur="500"/>
                                        <p:tgtEl>
                                          <p:spTgt spid="47"/>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33"/>
                                        </p:tgtEl>
                                        <p:attrNameLst>
                                          <p:attrName>style.visibility</p:attrName>
                                        </p:attrNameLst>
                                      </p:cBhvr>
                                      <p:to>
                                        <p:strVal val="visible"/>
                                      </p:to>
                                    </p:set>
                                    <p:animEffect transition="in" filter="dissolve">
                                      <p:cBhvr>
                                        <p:cTn id="94" dur="500"/>
                                        <p:tgtEl>
                                          <p:spTgt spid="133"/>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dissolve">
                                      <p:cBhvr>
                                        <p:cTn id="99" dur="500"/>
                                        <p:tgtEl>
                                          <p:spTgt spid="104"/>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dissolve">
                                      <p:cBhvr>
                                        <p:cTn id="102" dur="500"/>
                                        <p:tgtEl>
                                          <p:spTgt spid="43"/>
                                        </p:tgtEl>
                                      </p:cBhvr>
                                    </p:animEffect>
                                  </p:childTnLst>
                                </p:cTn>
                              </p:par>
                              <p:par>
                                <p:cTn id="103" presetID="9"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dissolve">
                                      <p:cBhvr>
                                        <p:cTn id="105" dur="500"/>
                                        <p:tgtEl>
                                          <p:spTgt spid="49"/>
                                        </p:tgtEl>
                                      </p:cBhvr>
                                    </p:animEffect>
                                  </p:childTnLst>
                                </p:cTn>
                              </p:par>
                              <p:par>
                                <p:cTn id="106" presetID="9" presetClass="entr" presetSubtype="0" fill="hold"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dissolve">
                                      <p:cBhvr>
                                        <p:cTn id="108" dur="500"/>
                                        <p:tgtEl>
                                          <p:spTgt spid="6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dissolve">
                                      <p:cBhvr>
                                        <p:cTn id="111" dur="500"/>
                                        <p:tgtEl>
                                          <p:spTgt spid="120"/>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39"/>
                                        </p:tgtEl>
                                        <p:attrNameLst>
                                          <p:attrName>style.visibility</p:attrName>
                                        </p:attrNameLst>
                                      </p:cBhvr>
                                      <p:to>
                                        <p:strVal val="visible"/>
                                      </p:to>
                                    </p:set>
                                    <p:animEffect transition="in" filter="dissolve">
                                      <p:cBhvr>
                                        <p:cTn id="114" dur="500"/>
                                        <p:tgtEl>
                                          <p:spTgt spid="13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60"/>
                                        </p:tgtEl>
                                        <p:attrNameLst>
                                          <p:attrName>style.visibility</p:attrName>
                                        </p:attrNameLst>
                                      </p:cBhvr>
                                      <p:to>
                                        <p:strVal val="visible"/>
                                      </p:to>
                                    </p:set>
                                    <p:animEffect transition="in" filter="dissolve">
                                      <p:cBhvr>
                                        <p:cTn id="117" dur="500"/>
                                        <p:tgtEl>
                                          <p:spTgt spid="160"/>
                                        </p:tgtEl>
                                      </p:cBhvr>
                                    </p:animEffect>
                                  </p:childTnLst>
                                </p:cTn>
                              </p:par>
                              <p:par>
                                <p:cTn id="118" presetID="9" presetClass="entr" presetSubtype="0" fill="hold"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dissolve">
                                      <p:cBhvr>
                                        <p:cTn id="120" dur="500"/>
                                        <p:tgtEl>
                                          <p:spTgt spid="98"/>
                                        </p:tgtEl>
                                      </p:cBhvr>
                                    </p:animEffect>
                                  </p:childTnLst>
                                </p:cTn>
                              </p:par>
                              <p:par>
                                <p:cTn id="121" presetID="9" presetClass="entr" presetSubtype="0" fill="hold" nodeType="withEffect">
                                  <p:stCondLst>
                                    <p:cond delay="0"/>
                                  </p:stCondLst>
                                  <p:childTnLst>
                                    <p:set>
                                      <p:cBhvr>
                                        <p:cTn id="122" dur="1" fill="hold">
                                          <p:stCondLst>
                                            <p:cond delay="0"/>
                                          </p:stCondLst>
                                        </p:cTn>
                                        <p:tgtEl>
                                          <p:spTgt spid="114"/>
                                        </p:tgtEl>
                                        <p:attrNameLst>
                                          <p:attrName>style.visibility</p:attrName>
                                        </p:attrNameLst>
                                      </p:cBhvr>
                                      <p:to>
                                        <p:strVal val="visible"/>
                                      </p:to>
                                    </p:set>
                                    <p:animEffect transition="in" filter="dissolve">
                                      <p:cBhvr>
                                        <p:cTn id="123" dur="500"/>
                                        <p:tgtEl>
                                          <p:spTgt spid="114"/>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05"/>
                                        </p:tgtEl>
                                        <p:attrNameLst>
                                          <p:attrName>style.visibility</p:attrName>
                                        </p:attrNameLst>
                                      </p:cBhvr>
                                      <p:to>
                                        <p:strVal val="visible"/>
                                      </p:to>
                                    </p:set>
                                    <p:animEffect transition="in" filter="dissolve">
                                      <p:cBhvr>
                                        <p:cTn id="128" dur="500"/>
                                        <p:tgtEl>
                                          <p:spTgt spid="10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dissolve">
                                      <p:cBhvr>
                                        <p:cTn id="131" dur="500"/>
                                        <p:tgtEl>
                                          <p:spTgt spid="10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07"/>
                                        </p:tgtEl>
                                        <p:attrNameLst>
                                          <p:attrName>style.visibility</p:attrName>
                                        </p:attrNameLst>
                                      </p:cBhvr>
                                      <p:to>
                                        <p:strVal val="visible"/>
                                      </p:to>
                                    </p:set>
                                    <p:animEffect transition="in" filter="dissolve">
                                      <p:cBhvr>
                                        <p:cTn id="134" dur="500"/>
                                        <p:tgtEl>
                                          <p:spTgt spid="10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animEffect transition="in" filter="dissolve">
                                      <p:cBhvr>
                                        <p:cTn id="137" dur="500"/>
                                        <p:tgtEl>
                                          <p:spTgt spid="110"/>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dissolve">
                                      <p:cBhvr>
                                        <p:cTn id="140" dur="500"/>
                                        <p:tgtEl>
                                          <p:spTgt spid="111"/>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dissolve">
                                      <p:cBhvr>
                                        <p:cTn id="143" dur="500"/>
                                        <p:tgtEl>
                                          <p:spTgt spid="126"/>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127"/>
                                        </p:tgtEl>
                                        <p:attrNameLst>
                                          <p:attrName>style.visibility</p:attrName>
                                        </p:attrNameLst>
                                      </p:cBhvr>
                                      <p:to>
                                        <p:strVal val="visible"/>
                                      </p:to>
                                    </p:set>
                                    <p:animEffect transition="in" filter="dissolve">
                                      <p:cBhvr>
                                        <p:cTn id="146" dur="500"/>
                                        <p:tgtEl>
                                          <p:spTgt spid="127"/>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128"/>
                                        </p:tgtEl>
                                        <p:attrNameLst>
                                          <p:attrName>style.visibility</p:attrName>
                                        </p:attrNameLst>
                                      </p:cBhvr>
                                      <p:to>
                                        <p:strVal val="visible"/>
                                      </p:to>
                                    </p:set>
                                    <p:animEffect transition="in" filter="dissolve">
                                      <p:cBhvr>
                                        <p:cTn id="149" dur="500"/>
                                        <p:tgtEl>
                                          <p:spTgt spid="128"/>
                                        </p:tgtEl>
                                      </p:cBhvr>
                                    </p:animEffect>
                                  </p:childTnLst>
                                </p:cTn>
                              </p:par>
                              <p:par>
                                <p:cTn id="150" presetID="9" presetClass="entr" presetSubtype="0" fill="hold" nodeType="withEffect">
                                  <p:stCondLst>
                                    <p:cond delay="0"/>
                                  </p:stCondLst>
                                  <p:childTnLst>
                                    <p:set>
                                      <p:cBhvr>
                                        <p:cTn id="151" dur="1" fill="hold">
                                          <p:stCondLst>
                                            <p:cond delay="0"/>
                                          </p:stCondLst>
                                        </p:cTn>
                                        <p:tgtEl>
                                          <p:spTgt spid="134"/>
                                        </p:tgtEl>
                                        <p:attrNameLst>
                                          <p:attrName>style.visibility</p:attrName>
                                        </p:attrNameLst>
                                      </p:cBhvr>
                                      <p:to>
                                        <p:strVal val="visible"/>
                                      </p:to>
                                    </p:set>
                                    <p:animEffect transition="in" filter="dissolve">
                                      <p:cBhvr>
                                        <p:cTn id="152" dur="500"/>
                                        <p:tgtEl>
                                          <p:spTgt spid="134"/>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145"/>
                                        </p:tgtEl>
                                        <p:attrNameLst>
                                          <p:attrName>style.visibility</p:attrName>
                                        </p:attrNameLst>
                                      </p:cBhvr>
                                      <p:to>
                                        <p:strVal val="visible"/>
                                      </p:to>
                                    </p:set>
                                    <p:animEffect transition="in" filter="dissolve">
                                      <p:cBhvr>
                                        <p:cTn id="155" dur="500"/>
                                        <p:tgtEl>
                                          <p:spTgt spid="145"/>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146"/>
                                        </p:tgtEl>
                                        <p:attrNameLst>
                                          <p:attrName>style.visibility</p:attrName>
                                        </p:attrNameLst>
                                      </p:cBhvr>
                                      <p:to>
                                        <p:strVal val="visible"/>
                                      </p:to>
                                    </p:set>
                                    <p:animEffect transition="in" filter="dissolve">
                                      <p:cBhvr>
                                        <p:cTn id="158" dur="500"/>
                                        <p:tgtEl>
                                          <p:spTgt spid="146"/>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147"/>
                                        </p:tgtEl>
                                        <p:attrNameLst>
                                          <p:attrName>style.visibility</p:attrName>
                                        </p:attrNameLst>
                                      </p:cBhvr>
                                      <p:to>
                                        <p:strVal val="visible"/>
                                      </p:to>
                                    </p:set>
                                    <p:animEffect transition="in" filter="dissolve">
                                      <p:cBhvr>
                                        <p:cTn id="161" dur="500"/>
                                        <p:tgtEl>
                                          <p:spTgt spid="147"/>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152"/>
                                        </p:tgtEl>
                                        <p:attrNameLst>
                                          <p:attrName>style.visibility</p:attrName>
                                        </p:attrNameLst>
                                      </p:cBhvr>
                                      <p:to>
                                        <p:strVal val="visible"/>
                                      </p:to>
                                    </p:set>
                                    <p:animEffect transition="in" filter="dissolve">
                                      <p:cBhvr>
                                        <p:cTn id="164" dur="500"/>
                                        <p:tgtEl>
                                          <p:spTgt spid="152"/>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166"/>
                                        </p:tgtEl>
                                        <p:attrNameLst>
                                          <p:attrName>style.visibility</p:attrName>
                                        </p:attrNameLst>
                                      </p:cBhvr>
                                      <p:to>
                                        <p:strVal val="visible"/>
                                      </p:to>
                                    </p:set>
                                    <p:animEffect transition="in" filter="dissolve">
                                      <p:cBhvr>
                                        <p:cTn id="167" dur="500"/>
                                        <p:tgtEl>
                                          <p:spTgt spid="166"/>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167"/>
                                        </p:tgtEl>
                                        <p:attrNameLst>
                                          <p:attrName>style.visibility</p:attrName>
                                        </p:attrNameLst>
                                      </p:cBhvr>
                                      <p:to>
                                        <p:strVal val="visible"/>
                                      </p:to>
                                    </p:set>
                                    <p:animEffect transition="in" filter="dissolve">
                                      <p:cBhvr>
                                        <p:cTn id="170" dur="500"/>
                                        <p:tgtEl>
                                          <p:spTgt spid="167"/>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168"/>
                                        </p:tgtEl>
                                        <p:attrNameLst>
                                          <p:attrName>style.visibility</p:attrName>
                                        </p:attrNameLst>
                                      </p:cBhvr>
                                      <p:to>
                                        <p:strVal val="visible"/>
                                      </p:to>
                                    </p:set>
                                    <p:animEffect transition="in" filter="dissolve">
                                      <p:cBhvr>
                                        <p:cTn id="173" dur="500"/>
                                        <p:tgtEl>
                                          <p:spTgt spid="168"/>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173"/>
                                        </p:tgtEl>
                                        <p:attrNameLst>
                                          <p:attrName>style.visibility</p:attrName>
                                        </p:attrNameLst>
                                      </p:cBhvr>
                                      <p:to>
                                        <p:strVal val="visible"/>
                                      </p:to>
                                    </p:set>
                                    <p:animEffect transition="in" filter="dissolve">
                                      <p:cBhvr>
                                        <p:cTn id="176" dur="500"/>
                                        <p:tgtEl>
                                          <p:spTgt spid="173"/>
                                        </p:tgtEl>
                                      </p:cBhvr>
                                    </p:animEffect>
                                  </p:childTnLst>
                                </p:cTn>
                              </p:par>
                              <p:par>
                                <p:cTn id="177" presetID="9" presetClass="entr" presetSubtype="0" fill="hold" nodeType="withEffect">
                                  <p:stCondLst>
                                    <p:cond delay="0"/>
                                  </p:stCondLst>
                                  <p:childTnLst>
                                    <p:set>
                                      <p:cBhvr>
                                        <p:cTn id="178" dur="1" fill="hold">
                                          <p:stCondLst>
                                            <p:cond delay="0"/>
                                          </p:stCondLst>
                                        </p:cTn>
                                        <p:tgtEl>
                                          <p:spTgt spid="175"/>
                                        </p:tgtEl>
                                        <p:attrNameLst>
                                          <p:attrName>style.visibility</p:attrName>
                                        </p:attrNameLst>
                                      </p:cBhvr>
                                      <p:to>
                                        <p:strVal val="visible"/>
                                      </p:to>
                                    </p:set>
                                    <p:animEffect transition="in" filter="dissolve">
                                      <p:cBhvr>
                                        <p:cTn id="179" dur="500"/>
                                        <p:tgtEl>
                                          <p:spTgt spid="175"/>
                                        </p:tgtEl>
                                      </p:cBhvr>
                                    </p:animEffect>
                                  </p:childTnLst>
                                </p:cTn>
                              </p:par>
                              <p:par>
                                <p:cTn id="180" presetID="9" presetClass="entr" presetSubtype="0" fill="hold" nodeType="withEffect">
                                  <p:stCondLst>
                                    <p:cond delay="0"/>
                                  </p:stCondLst>
                                  <p:childTnLst>
                                    <p:set>
                                      <p:cBhvr>
                                        <p:cTn id="181" dur="1" fill="hold">
                                          <p:stCondLst>
                                            <p:cond delay="0"/>
                                          </p:stCondLst>
                                        </p:cTn>
                                        <p:tgtEl>
                                          <p:spTgt spid="100"/>
                                        </p:tgtEl>
                                        <p:attrNameLst>
                                          <p:attrName>style.visibility</p:attrName>
                                        </p:attrNameLst>
                                      </p:cBhvr>
                                      <p:to>
                                        <p:strVal val="visible"/>
                                      </p:to>
                                    </p:set>
                                    <p:animEffect transition="in" filter="dissolve">
                                      <p:cBhvr>
                                        <p:cTn id="182" dur="500"/>
                                        <p:tgtEl>
                                          <p:spTgt spid="100"/>
                                        </p:tgtEl>
                                      </p:cBhvr>
                                    </p:animEffect>
                                  </p:childTnLst>
                                </p:cTn>
                              </p:par>
                              <p:par>
                                <p:cTn id="183" presetID="9" presetClass="entr" presetSubtype="0" fill="hold" nodeType="withEffect">
                                  <p:stCondLst>
                                    <p:cond delay="0"/>
                                  </p:stCondLst>
                                  <p:childTnLst>
                                    <p:set>
                                      <p:cBhvr>
                                        <p:cTn id="184" dur="1" fill="hold">
                                          <p:stCondLst>
                                            <p:cond delay="0"/>
                                          </p:stCondLst>
                                        </p:cTn>
                                        <p:tgtEl>
                                          <p:spTgt spid="115"/>
                                        </p:tgtEl>
                                        <p:attrNameLst>
                                          <p:attrName>style.visibility</p:attrName>
                                        </p:attrNameLst>
                                      </p:cBhvr>
                                      <p:to>
                                        <p:strVal val="visible"/>
                                      </p:to>
                                    </p:set>
                                    <p:animEffect transition="in" filter="dissolve">
                                      <p:cBhvr>
                                        <p:cTn id="185" dur="500"/>
                                        <p:tgtEl>
                                          <p:spTgt spid="115"/>
                                        </p:tgtEl>
                                      </p:cBhvr>
                                    </p:animEffect>
                                  </p:childTnLst>
                                </p:cTn>
                              </p:par>
                              <p:par>
                                <p:cTn id="186" presetID="9" presetClass="entr" presetSubtype="0" fill="hold" nodeType="withEffect">
                                  <p:stCondLst>
                                    <p:cond delay="0"/>
                                  </p:stCondLst>
                                  <p:childTnLst>
                                    <p:set>
                                      <p:cBhvr>
                                        <p:cTn id="187" dur="1" fill="hold">
                                          <p:stCondLst>
                                            <p:cond delay="0"/>
                                          </p:stCondLst>
                                        </p:cTn>
                                        <p:tgtEl>
                                          <p:spTgt spid="117"/>
                                        </p:tgtEl>
                                        <p:attrNameLst>
                                          <p:attrName>style.visibility</p:attrName>
                                        </p:attrNameLst>
                                      </p:cBhvr>
                                      <p:to>
                                        <p:strVal val="visible"/>
                                      </p:to>
                                    </p:set>
                                    <p:animEffect transition="in" filter="dissolve">
                                      <p:cBhvr>
                                        <p:cTn id="188" dur="500"/>
                                        <p:tgtEl>
                                          <p:spTgt spid="117"/>
                                        </p:tgtEl>
                                      </p:cBhvr>
                                    </p:animEffect>
                                  </p:childTnLst>
                                </p:cTn>
                              </p:par>
                              <p:par>
                                <p:cTn id="189" presetID="9" presetClass="entr" presetSubtype="0" fill="hold" nodeType="withEffect">
                                  <p:stCondLst>
                                    <p:cond delay="0"/>
                                  </p:stCondLst>
                                  <p:childTnLst>
                                    <p:set>
                                      <p:cBhvr>
                                        <p:cTn id="190" dur="1" fill="hold">
                                          <p:stCondLst>
                                            <p:cond delay="0"/>
                                          </p:stCondLst>
                                        </p:cTn>
                                        <p:tgtEl>
                                          <p:spTgt spid="118"/>
                                        </p:tgtEl>
                                        <p:attrNameLst>
                                          <p:attrName>style.visibility</p:attrName>
                                        </p:attrNameLst>
                                      </p:cBhvr>
                                      <p:to>
                                        <p:strVal val="visible"/>
                                      </p:to>
                                    </p:set>
                                    <p:animEffect transition="in" filter="dissolve">
                                      <p:cBhvr>
                                        <p:cTn id="191" dur="500"/>
                                        <p:tgtEl>
                                          <p:spTgt spid="118"/>
                                        </p:tgtEl>
                                      </p:cBhvr>
                                    </p:animEffect>
                                  </p:childTnLst>
                                </p:cTn>
                              </p:par>
                              <p:par>
                                <p:cTn id="192" presetID="9" presetClass="entr" presetSubtype="0" fill="hold" nodeType="withEffect">
                                  <p:stCondLst>
                                    <p:cond delay="0"/>
                                  </p:stCondLst>
                                  <p:childTnLst>
                                    <p:set>
                                      <p:cBhvr>
                                        <p:cTn id="193" dur="1" fill="hold">
                                          <p:stCondLst>
                                            <p:cond delay="0"/>
                                          </p:stCondLst>
                                        </p:cTn>
                                        <p:tgtEl>
                                          <p:spTgt spid="119"/>
                                        </p:tgtEl>
                                        <p:attrNameLst>
                                          <p:attrName>style.visibility</p:attrName>
                                        </p:attrNameLst>
                                      </p:cBhvr>
                                      <p:to>
                                        <p:strVal val="visible"/>
                                      </p:to>
                                    </p:set>
                                    <p:animEffect transition="in" filter="dissolve">
                                      <p:cBhvr>
                                        <p:cTn id="194" dur="500"/>
                                        <p:tgtEl>
                                          <p:spTgt spid="119"/>
                                        </p:tgtEl>
                                      </p:cBhvr>
                                    </p:animEffect>
                                  </p:childTnLst>
                                </p:cTn>
                              </p:par>
                              <p:par>
                                <p:cTn id="195" presetID="9" presetClass="entr" presetSubtype="0" fill="hold" nodeType="withEffect">
                                  <p:stCondLst>
                                    <p:cond delay="0"/>
                                  </p:stCondLst>
                                  <p:childTnLst>
                                    <p:set>
                                      <p:cBhvr>
                                        <p:cTn id="196" dur="1" fill="hold">
                                          <p:stCondLst>
                                            <p:cond delay="0"/>
                                          </p:stCondLst>
                                        </p:cTn>
                                        <p:tgtEl>
                                          <p:spTgt spid="158"/>
                                        </p:tgtEl>
                                        <p:attrNameLst>
                                          <p:attrName>style.visibility</p:attrName>
                                        </p:attrNameLst>
                                      </p:cBhvr>
                                      <p:to>
                                        <p:strVal val="visible"/>
                                      </p:to>
                                    </p:set>
                                    <p:animEffect transition="in" filter="dissolve">
                                      <p:cBhvr>
                                        <p:cTn id="197" dur="500"/>
                                        <p:tgtEl>
                                          <p:spTgt spid="158"/>
                                        </p:tgtEl>
                                      </p:cBhvr>
                                    </p:animEffect>
                                  </p:childTnLst>
                                </p:cTn>
                              </p:par>
                              <p:par>
                                <p:cTn id="198" presetID="9" presetClass="entr" presetSubtype="0" fill="hold" nodeType="withEffect">
                                  <p:stCondLst>
                                    <p:cond delay="0"/>
                                  </p:stCondLst>
                                  <p:childTnLst>
                                    <p:set>
                                      <p:cBhvr>
                                        <p:cTn id="199" dur="1" fill="hold">
                                          <p:stCondLst>
                                            <p:cond delay="0"/>
                                          </p:stCondLst>
                                        </p:cTn>
                                        <p:tgtEl>
                                          <p:spTgt spid="159"/>
                                        </p:tgtEl>
                                        <p:attrNameLst>
                                          <p:attrName>style.visibility</p:attrName>
                                        </p:attrNameLst>
                                      </p:cBhvr>
                                      <p:to>
                                        <p:strVal val="visible"/>
                                      </p:to>
                                    </p:set>
                                    <p:animEffect transition="in" filter="dissolve">
                                      <p:cBhvr>
                                        <p:cTn id="200" dur="500"/>
                                        <p:tgtEl>
                                          <p:spTgt spid="159"/>
                                        </p:tgtEl>
                                      </p:cBhvr>
                                    </p:animEffect>
                                  </p:childTnLst>
                                </p:cTn>
                              </p:par>
                              <p:par>
                                <p:cTn id="201" presetID="9" presetClass="entr" presetSubtype="0" fill="hold" nodeType="withEffect">
                                  <p:stCondLst>
                                    <p:cond delay="0"/>
                                  </p:stCondLst>
                                  <p:childTnLst>
                                    <p:set>
                                      <p:cBhvr>
                                        <p:cTn id="202" dur="1" fill="hold">
                                          <p:stCondLst>
                                            <p:cond delay="0"/>
                                          </p:stCondLst>
                                        </p:cTn>
                                        <p:tgtEl>
                                          <p:spTgt spid="180"/>
                                        </p:tgtEl>
                                        <p:attrNameLst>
                                          <p:attrName>style.visibility</p:attrName>
                                        </p:attrNameLst>
                                      </p:cBhvr>
                                      <p:to>
                                        <p:strVal val="visible"/>
                                      </p:to>
                                    </p:set>
                                    <p:animEffect transition="in" filter="dissolve">
                                      <p:cBhvr>
                                        <p:cTn id="203" dur="500"/>
                                        <p:tgtEl>
                                          <p:spTgt spid="180"/>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151"/>
                                        </p:tgtEl>
                                        <p:attrNameLst>
                                          <p:attrName>style.visibility</p:attrName>
                                        </p:attrNameLst>
                                      </p:cBhvr>
                                      <p:to>
                                        <p:strVal val="visible"/>
                                      </p:to>
                                    </p:set>
                                    <p:animEffect transition="in" filter="dissolve">
                                      <p:cBhvr>
                                        <p:cTn id="206" dur="500"/>
                                        <p:tgtEl>
                                          <p:spTgt spid="151"/>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153"/>
                                        </p:tgtEl>
                                        <p:attrNameLst>
                                          <p:attrName>style.visibility</p:attrName>
                                        </p:attrNameLst>
                                      </p:cBhvr>
                                      <p:to>
                                        <p:strVal val="visible"/>
                                      </p:to>
                                    </p:set>
                                    <p:animEffect transition="in" filter="dissolve">
                                      <p:cBhvr>
                                        <p:cTn id="209" dur="500"/>
                                        <p:tgtEl>
                                          <p:spTgt spid="153"/>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113"/>
                                        </p:tgtEl>
                                        <p:attrNameLst>
                                          <p:attrName>style.visibility</p:attrName>
                                        </p:attrNameLst>
                                      </p:cBhvr>
                                      <p:to>
                                        <p:strVal val="visible"/>
                                      </p:to>
                                    </p:set>
                                    <p:animEffect transition="in" filter="dissolve">
                                      <p:cBhvr>
                                        <p:cTn id="212" dur="500"/>
                                        <p:tgtEl>
                                          <p:spTgt spid="113"/>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172"/>
                                        </p:tgtEl>
                                        <p:attrNameLst>
                                          <p:attrName>style.visibility</p:attrName>
                                        </p:attrNameLst>
                                      </p:cBhvr>
                                      <p:to>
                                        <p:strVal val="visible"/>
                                      </p:to>
                                    </p:set>
                                    <p:animEffect transition="in" filter="dissolve">
                                      <p:cBhvr>
                                        <p:cTn id="215" dur="500"/>
                                        <p:tgtEl>
                                          <p:spTgt spid="172"/>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108"/>
                                        </p:tgtEl>
                                        <p:attrNameLst>
                                          <p:attrName>style.visibility</p:attrName>
                                        </p:attrNameLst>
                                      </p:cBhvr>
                                      <p:to>
                                        <p:strVal val="visible"/>
                                      </p:to>
                                    </p:set>
                                    <p:animEffect transition="in" filter="dissolve">
                                      <p:cBhvr>
                                        <p:cTn id="218" dur="500"/>
                                        <p:tgtEl>
                                          <p:spTgt spid="108"/>
                                        </p:tgtEl>
                                      </p:cBhvr>
                                    </p:animEffect>
                                  </p:childTnLst>
                                </p:cTn>
                              </p:par>
                            </p:childTnLst>
                          </p:cTn>
                        </p:par>
                      </p:childTnLst>
                    </p:cTn>
                  </p:par>
                  <p:par>
                    <p:cTn id="219" fill="hold">
                      <p:stCondLst>
                        <p:cond delay="indefinite"/>
                      </p:stCondLst>
                      <p:childTnLst>
                        <p:par>
                          <p:cTn id="220" fill="hold">
                            <p:stCondLst>
                              <p:cond delay="0"/>
                            </p:stCondLst>
                            <p:childTnLst>
                              <p:par>
                                <p:cTn id="221" presetID="0" presetClass="path" presetSubtype="0" accel="50000" decel="50000" fill="hold" grpId="1" nodeType="clickEffect">
                                  <p:stCondLst>
                                    <p:cond delay="0"/>
                                  </p:stCondLst>
                                  <p:childTnLst>
                                    <p:animMotion origin="layout" path="M 0 0 L -0.34779 0 " pathEditMode="relative" ptsTypes="AA">
                                      <p:cBhvr>
                                        <p:cTn id="222" dur="2000" fill="hold"/>
                                        <p:tgtEl>
                                          <p:spTgt spid="43"/>
                                        </p:tgtEl>
                                        <p:attrNameLst>
                                          <p:attrName>ppt_x</p:attrName>
                                          <p:attrName>ppt_y</p:attrName>
                                        </p:attrNameLst>
                                      </p:cBhvr>
                                    </p:animMotion>
                                  </p:childTnLst>
                                </p:cTn>
                              </p:par>
                              <p:par>
                                <p:cTn id="223" presetID="0" presetClass="path" presetSubtype="0" accel="50000" decel="50000" fill="hold" nodeType="withEffect">
                                  <p:stCondLst>
                                    <p:cond delay="0"/>
                                  </p:stCondLst>
                                  <p:childTnLst>
                                    <p:animMotion origin="layout" path="M 0 0 L -0.34779 0 " pathEditMode="relative" ptsTypes="AA">
                                      <p:cBhvr>
                                        <p:cTn id="224" dur="2000" fill="hold"/>
                                        <p:tgtEl>
                                          <p:spTgt spid="49"/>
                                        </p:tgtEl>
                                        <p:attrNameLst>
                                          <p:attrName>ppt_x</p:attrName>
                                          <p:attrName>ppt_y</p:attrName>
                                        </p:attrNameLst>
                                      </p:cBhvr>
                                    </p:animMotion>
                                  </p:childTnLst>
                                </p:cTn>
                              </p:par>
                              <p:par>
                                <p:cTn id="225" presetID="0" presetClass="path" presetSubtype="0" accel="50000" decel="50000" fill="hold" nodeType="withEffect">
                                  <p:stCondLst>
                                    <p:cond delay="0"/>
                                  </p:stCondLst>
                                  <p:childTnLst>
                                    <p:animMotion origin="layout" path="M 0 0 L -0.34779 0 " pathEditMode="relative" ptsTypes="AA">
                                      <p:cBhvr>
                                        <p:cTn id="226" dur="2000" fill="hold"/>
                                        <p:tgtEl>
                                          <p:spTgt spid="65"/>
                                        </p:tgtEl>
                                        <p:attrNameLst>
                                          <p:attrName>ppt_x</p:attrName>
                                          <p:attrName>ppt_y</p:attrName>
                                        </p:attrNameLst>
                                      </p:cBhvr>
                                    </p:animMotion>
                                  </p:childTnLst>
                                </p:cTn>
                              </p:par>
                              <p:par>
                                <p:cTn id="227" presetID="0" presetClass="path" presetSubtype="0" accel="50000" decel="50000" fill="hold" grpId="1" nodeType="withEffect">
                                  <p:stCondLst>
                                    <p:cond delay="0"/>
                                  </p:stCondLst>
                                  <p:childTnLst>
                                    <p:animMotion origin="layout" path="M 0 0 L -0.34779 0 " pathEditMode="relative" ptsTypes="AA">
                                      <p:cBhvr>
                                        <p:cTn id="228" dur="2000" fill="hold"/>
                                        <p:tgtEl>
                                          <p:spTgt spid="85"/>
                                        </p:tgtEl>
                                        <p:attrNameLst>
                                          <p:attrName>ppt_x</p:attrName>
                                          <p:attrName>ppt_y</p:attrName>
                                        </p:attrNameLst>
                                      </p:cBhvr>
                                    </p:animMotion>
                                  </p:childTnLst>
                                </p:cTn>
                              </p:par>
                              <p:par>
                                <p:cTn id="229" presetID="0" presetClass="path" presetSubtype="0" accel="50000" decel="50000" fill="hold" grpId="1" nodeType="withEffect">
                                  <p:stCondLst>
                                    <p:cond delay="0"/>
                                  </p:stCondLst>
                                  <p:childTnLst>
                                    <p:animMotion origin="layout" path="M 0 0 L -0.34779 0 " pathEditMode="relative" ptsTypes="AA">
                                      <p:cBhvr>
                                        <p:cTn id="230" dur="2000" fill="hold"/>
                                        <p:tgtEl>
                                          <p:spTgt spid="42"/>
                                        </p:tgtEl>
                                        <p:attrNameLst>
                                          <p:attrName>ppt_x</p:attrName>
                                          <p:attrName>ppt_y</p:attrName>
                                        </p:attrNameLst>
                                      </p:cBhvr>
                                    </p:animMotion>
                                  </p:childTnLst>
                                </p:cTn>
                              </p:par>
                              <p:par>
                                <p:cTn id="231" presetID="0" presetClass="path" presetSubtype="0" accel="50000" decel="50000" fill="hold" grpId="1" nodeType="withEffect">
                                  <p:stCondLst>
                                    <p:cond delay="0"/>
                                  </p:stCondLst>
                                  <p:childTnLst>
                                    <p:animMotion origin="layout" path="M 0 0 L -0.34779 0 " pathEditMode="relative" ptsTypes="AA">
                                      <p:cBhvr>
                                        <p:cTn id="232" dur="2000" fill="hold"/>
                                        <p:tgtEl>
                                          <p:spTgt spid="46"/>
                                        </p:tgtEl>
                                        <p:attrNameLst>
                                          <p:attrName>ppt_x</p:attrName>
                                          <p:attrName>ppt_y</p:attrName>
                                        </p:attrNameLst>
                                      </p:cBhvr>
                                    </p:animMotion>
                                  </p:childTnLst>
                                </p:cTn>
                              </p:par>
                              <p:par>
                                <p:cTn id="233" presetID="0" presetClass="path" presetSubtype="0" accel="50000" decel="50000" fill="hold" grpId="1" nodeType="withEffect">
                                  <p:stCondLst>
                                    <p:cond delay="0"/>
                                  </p:stCondLst>
                                  <p:childTnLst>
                                    <p:animMotion origin="layout" path="M 0 0 L -0.34779 0 " pathEditMode="relative" ptsTypes="AA">
                                      <p:cBhvr>
                                        <p:cTn id="234" dur="2000" fill="hold"/>
                                        <p:tgtEl>
                                          <p:spTgt spid="47"/>
                                        </p:tgtEl>
                                        <p:attrNameLst>
                                          <p:attrName>ppt_x</p:attrName>
                                          <p:attrName>ppt_y</p:attrName>
                                        </p:attrNameLst>
                                      </p:cBhvr>
                                    </p:animMotion>
                                  </p:childTnLst>
                                </p:cTn>
                              </p:par>
                              <p:par>
                                <p:cTn id="235" presetID="0" presetClass="path" presetSubtype="0" accel="50000" decel="50000" fill="hold" grpId="1" nodeType="withEffect">
                                  <p:stCondLst>
                                    <p:cond delay="0"/>
                                  </p:stCondLst>
                                  <p:childTnLst>
                                    <p:animMotion origin="layout" path="M 0 0 L -0.34779 0 " pathEditMode="relative" ptsTypes="AA">
                                      <p:cBhvr>
                                        <p:cTn id="236" dur="2000" fill="hold"/>
                                        <p:tgtEl>
                                          <p:spTgt spid="48"/>
                                        </p:tgtEl>
                                        <p:attrNameLst>
                                          <p:attrName>ppt_x</p:attrName>
                                          <p:attrName>ppt_y</p:attrName>
                                        </p:attrNameLst>
                                      </p:cBhvr>
                                    </p:animMotion>
                                  </p:childTnLst>
                                </p:cTn>
                              </p:par>
                              <p:par>
                                <p:cTn id="237" presetID="0" presetClass="path" presetSubtype="0" accel="50000" decel="50000" fill="hold" grpId="1" nodeType="withEffect">
                                  <p:stCondLst>
                                    <p:cond delay="0"/>
                                  </p:stCondLst>
                                  <p:childTnLst>
                                    <p:animMotion origin="layout" path="M 0 0 L -0.34779 0 " pathEditMode="relative" ptsTypes="AA">
                                      <p:cBhvr>
                                        <p:cTn id="238" dur="2000" fill="hold"/>
                                        <p:tgtEl>
                                          <p:spTgt spid="86"/>
                                        </p:tgtEl>
                                        <p:attrNameLst>
                                          <p:attrName>ppt_x</p:attrName>
                                          <p:attrName>ppt_y</p:attrName>
                                        </p:attrNameLst>
                                      </p:cBhvr>
                                    </p:animMotion>
                                  </p:childTnLst>
                                </p:cTn>
                              </p:par>
                              <p:par>
                                <p:cTn id="239" presetID="0" presetClass="path" presetSubtype="0" accel="50000" decel="50000" fill="hold" grpId="1" nodeType="withEffect">
                                  <p:stCondLst>
                                    <p:cond delay="0"/>
                                  </p:stCondLst>
                                  <p:childTnLst>
                                    <p:animMotion origin="layout" path="M 0 0 L -0.34779 0 " pathEditMode="relative" ptsTypes="AA">
                                      <p:cBhvr>
                                        <p:cTn id="240" dur="2000" fill="hold"/>
                                        <p:tgtEl>
                                          <p:spTgt spid="88"/>
                                        </p:tgtEl>
                                        <p:attrNameLst>
                                          <p:attrName>ppt_x</p:attrName>
                                          <p:attrName>ppt_y</p:attrName>
                                        </p:attrNameLst>
                                      </p:cBhvr>
                                    </p:animMotion>
                                  </p:childTnLst>
                                </p:cTn>
                              </p:par>
                              <p:par>
                                <p:cTn id="241" presetID="0" presetClass="path" presetSubtype="0" accel="50000" decel="50000" fill="hold" grpId="1" nodeType="withEffect">
                                  <p:stCondLst>
                                    <p:cond delay="0"/>
                                  </p:stCondLst>
                                  <p:childTnLst>
                                    <p:animMotion origin="layout" path="M 0 0 L -0.34779 0 " pathEditMode="relative" ptsTypes="AA">
                                      <p:cBhvr>
                                        <p:cTn id="242" dur="2000" fill="hold"/>
                                        <p:tgtEl>
                                          <p:spTgt spid="89"/>
                                        </p:tgtEl>
                                        <p:attrNameLst>
                                          <p:attrName>ppt_x</p:attrName>
                                          <p:attrName>ppt_y</p:attrName>
                                        </p:attrNameLst>
                                      </p:cBhvr>
                                    </p:animMotion>
                                  </p:childTnLst>
                                </p:cTn>
                              </p:par>
                              <p:par>
                                <p:cTn id="243" presetID="0" presetClass="path" presetSubtype="0" accel="50000" decel="50000" fill="hold" grpId="1" nodeType="withEffect">
                                  <p:stCondLst>
                                    <p:cond delay="0"/>
                                  </p:stCondLst>
                                  <p:childTnLst>
                                    <p:animMotion origin="layout" path="M 0 0 L -0.34779 0 " pathEditMode="relative" ptsTypes="AA">
                                      <p:cBhvr>
                                        <p:cTn id="244" dur="2000" fill="hold"/>
                                        <p:tgtEl>
                                          <p:spTgt spid="95"/>
                                        </p:tgtEl>
                                        <p:attrNameLst>
                                          <p:attrName>ppt_x</p:attrName>
                                          <p:attrName>ppt_y</p:attrName>
                                        </p:attrNameLst>
                                      </p:cBhvr>
                                    </p:animMotion>
                                  </p:childTnLst>
                                </p:cTn>
                              </p:par>
                              <p:par>
                                <p:cTn id="245" presetID="0" presetClass="path" presetSubtype="0" accel="50000" decel="50000" fill="hold" grpId="1" nodeType="withEffect">
                                  <p:stCondLst>
                                    <p:cond delay="0"/>
                                  </p:stCondLst>
                                  <p:childTnLst>
                                    <p:animMotion origin="layout" path="M 0 0 L -0.34779 0 " pathEditMode="relative" ptsTypes="AA">
                                      <p:cBhvr>
                                        <p:cTn id="246" dur="2000" fill="hold"/>
                                        <p:tgtEl>
                                          <p:spTgt spid="101"/>
                                        </p:tgtEl>
                                        <p:attrNameLst>
                                          <p:attrName>ppt_x</p:attrName>
                                          <p:attrName>ppt_y</p:attrName>
                                        </p:attrNameLst>
                                      </p:cBhvr>
                                    </p:animMotion>
                                  </p:childTnLst>
                                </p:cTn>
                              </p:par>
                              <p:par>
                                <p:cTn id="247" presetID="0" presetClass="path" presetSubtype="0" accel="50000" decel="50000" fill="hold" grpId="1" nodeType="withEffect">
                                  <p:stCondLst>
                                    <p:cond delay="0"/>
                                  </p:stCondLst>
                                  <p:childTnLst>
                                    <p:animMotion origin="layout" path="M 0 0 L -0.34779 0 " pathEditMode="relative" ptsTypes="AA">
                                      <p:cBhvr>
                                        <p:cTn id="248" dur="2000" fill="hold"/>
                                        <p:tgtEl>
                                          <p:spTgt spid="104"/>
                                        </p:tgtEl>
                                        <p:attrNameLst>
                                          <p:attrName>ppt_x</p:attrName>
                                          <p:attrName>ppt_y</p:attrName>
                                        </p:attrNameLst>
                                      </p:cBhvr>
                                    </p:animMotion>
                                  </p:childTnLst>
                                </p:cTn>
                              </p:par>
                              <p:par>
                                <p:cTn id="249" presetID="0" presetClass="path" presetSubtype="0" accel="50000" decel="50000" fill="hold" grpId="1" nodeType="withEffect">
                                  <p:stCondLst>
                                    <p:cond delay="0"/>
                                  </p:stCondLst>
                                  <p:childTnLst>
                                    <p:animMotion origin="layout" path="M 0 0 L -0.34779 0 " pathEditMode="relative" ptsTypes="AA">
                                      <p:cBhvr>
                                        <p:cTn id="250" dur="2000" fill="hold"/>
                                        <p:tgtEl>
                                          <p:spTgt spid="105"/>
                                        </p:tgtEl>
                                        <p:attrNameLst>
                                          <p:attrName>ppt_x</p:attrName>
                                          <p:attrName>ppt_y</p:attrName>
                                        </p:attrNameLst>
                                      </p:cBhvr>
                                    </p:animMotion>
                                  </p:childTnLst>
                                </p:cTn>
                              </p:par>
                              <p:par>
                                <p:cTn id="251" presetID="0" presetClass="path" presetSubtype="0" accel="50000" decel="50000" fill="hold" grpId="1" nodeType="withEffect">
                                  <p:stCondLst>
                                    <p:cond delay="0"/>
                                  </p:stCondLst>
                                  <p:childTnLst>
                                    <p:animMotion origin="layout" path="M 0 0 L -0.34779 0 " pathEditMode="relative" ptsTypes="AA">
                                      <p:cBhvr>
                                        <p:cTn id="252" dur="2000" fill="hold"/>
                                        <p:tgtEl>
                                          <p:spTgt spid="106"/>
                                        </p:tgtEl>
                                        <p:attrNameLst>
                                          <p:attrName>ppt_x</p:attrName>
                                          <p:attrName>ppt_y</p:attrName>
                                        </p:attrNameLst>
                                      </p:cBhvr>
                                    </p:animMotion>
                                  </p:childTnLst>
                                </p:cTn>
                              </p:par>
                              <p:par>
                                <p:cTn id="253" presetID="0" presetClass="path" presetSubtype="0" accel="50000" decel="50000" fill="hold" grpId="1" nodeType="withEffect">
                                  <p:stCondLst>
                                    <p:cond delay="0"/>
                                  </p:stCondLst>
                                  <p:childTnLst>
                                    <p:animMotion origin="layout" path="M 0 0 L -0.34779 0 " pathEditMode="relative" ptsTypes="AA">
                                      <p:cBhvr>
                                        <p:cTn id="254" dur="2000" fill="hold"/>
                                        <p:tgtEl>
                                          <p:spTgt spid="107"/>
                                        </p:tgtEl>
                                        <p:attrNameLst>
                                          <p:attrName>ppt_x</p:attrName>
                                          <p:attrName>ppt_y</p:attrName>
                                        </p:attrNameLst>
                                      </p:cBhvr>
                                    </p:animMotion>
                                  </p:childTnLst>
                                </p:cTn>
                              </p:par>
                              <p:par>
                                <p:cTn id="255" presetID="0" presetClass="path" presetSubtype="0" accel="50000" decel="50000" fill="hold" grpId="1" nodeType="withEffect">
                                  <p:stCondLst>
                                    <p:cond delay="0"/>
                                  </p:stCondLst>
                                  <p:childTnLst>
                                    <p:animMotion origin="layout" path="M 0 0 L -0.34779 0 " pathEditMode="relative" ptsTypes="AA">
                                      <p:cBhvr>
                                        <p:cTn id="256" dur="2000" fill="hold"/>
                                        <p:tgtEl>
                                          <p:spTgt spid="108"/>
                                        </p:tgtEl>
                                        <p:attrNameLst>
                                          <p:attrName>ppt_x</p:attrName>
                                          <p:attrName>ppt_y</p:attrName>
                                        </p:attrNameLst>
                                      </p:cBhvr>
                                    </p:animMotion>
                                  </p:childTnLst>
                                </p:cTn>
                              </p:par>
                              <p:par>
                                <p:cTn id="257" presetID="0" presetClass="path" presetSubtype="0" accel="50000" decel="50000" fill="hold" grpId="1" nodeType="withEffect">
                                  <p:stCondLst>
                                    <p:cond delay="0"/>
                                  </p:stCondLst>
                                  <p:childTnLst>
                                    <p:animMotion origin="layout" path="M 0 0 L -0.34779 0 " pathEditMode="relative" ptsTypes="AA">
                                      <p:cBhvr>
                                        <p:cTn id="258" dur="2000" fill="hold"/>
                                        <p:tgtEl>
                                          <p:spTgt spid="110"/>
                                        </p:tgtEl>
                                        <p:attrNameLst>
                                          <p:attrName>ppt_x</p:attrName>
                                          <p:attrName>ppt_y</p:attrName>
                                        </p:attrNameLst>
                                      </p:cBhvr>
                                    </p:animMotion>
                                  </p:childTnLst>
                                </p:cTn>
                              </p:par>
                              <p:par>
                                <p:cTn id="259" presetID="0" presetClass="path" presetSubtype="0" accel="50000" decel="50000" fill="hold" grpId="1" nodeType="withEffect">
                                  <p:stCondLst>
                                    <p:cond delay="0"/>
                                  </p:stCondLst>
                                  <p:childTnLst>
                                    <p:animMotion origin="layout" path="M 0 0 L -0.34779 0 " pathEditMode="relative" ptsTypes="AA">
                                      <p:cBhvr>
                                        <p:cTn id="260" dur="2000" fill="hold"/>
                                        <p:tgtEl>
                                          <p:spTgt spid="111"/>
                                        </p:tgtEl>
                                        <p:attrNameLst>
                                          <p:attrName>ppt_x</p:attrName>
                                          <p:attrName>ppt_y</p:attrName>
                                        </p:attrNameLst>
                                      </p:cBhvr>
                                    </p:animMotion>
                                  </p:childTnLst>
                                </p:cTn>
                              </p:par>
                              <p:par>
                                <p:cTn id="261" presetID="0" presetClass="path" presetSubtype="0" accel="50000" decel="50000" fill="hold" grpId="1" nodeType="withEffect">
                                  <p:stCondLst>
                                    <p:cond delay="0"/>
                                  </p:stCondLst>
                                  <p:childTnLst>
                                    <p:animMotion origin="layout" path="M 0 0 L -0.34779 0 " pathEditMode="relative" ptsTypes="AA">
                                      <p:cBhvr>
                                        <p:cTn id="262" dur="2000" fill="hold"/>
                                        <p:tgtEl>
                                          <p:spTgt spid="112"/>
                                        </p:tgtEl>
                                        <p:attrNameLst>
                                          <p:attrName>ppt_x</p:attrName>
                                          <p:attrName>ppt_y</p:attrName>
                                        </p:attrNameLst>
                                      </p:cBhvr>
                                    </p:animMotion>
                                  </p:childTnLst>
                                </p:cTn>
                              </p:par>
                              <p:par>
                                <p:cTn id="263" presetID="0" presetClass="path" presetSubtype="0" accel="50000" decel="50000" fill="hold" grpId="1" nodeType="withEffect">
                                  <p:stCondLst>
                                    <p:cond delay="0"/>
                                  </p:stCondLst>
                                  <p:childTnLst>
                                    <p:animMotion origin="layout" path="M 0 0 L -0.34779 0 " pathEditMode="relative" ptsTypes="AA">
                                      <p:cBhvr>
                                        <p:cTn id="264" dur="2000" fill="hold"/>
                                        <p:tgtEl>
                                          <p:spTgt spid="113"/>
                                        </p:tgtEl>
                                        <p:attrNameLst>
                                          <p:attrName>ppt_x</p:attrName>
                                          <p:attrName>ppt_y</p:attrName>
                                        </p:attrNameLst>
                                      </p:cBhvr>
                                    </p:animMotion>
                                  </p:childTnLst>
                                </p:cTn>
                              </p:par>
                              <p:par>
                                <p:cTn id="265" presetID="0" presetClass="path" presetSubtype="0" accel="50000" decel="50000" fill="hold" grpId="1" nodeType="withEffect">
                                  <p:stCondLst>
                                    <p:cond delay="0"/>
                                  </p:stCondLst>
                                  <p:childTnLst>
                                    <p:animMotion origin="layout" path="M 0 0 L -0.34779 0 " pathEditMode="relative" ptsTypes="AA">
                                      <p:cBhvr>
                                        <p:cTn id="266" dur="2000" fill="hold"/>
                                        <p:tgtEl>
                                          <p:spTgt spid="120"/>
                                        </p:tgtEl>
                                        <p:attrNameLst>
                                          <p:attrName>ppt_x</p:attrName>
                                          <p:attrName>ppt_y</p:attrName>
                                        </p:attrNameLst>
                                      </p:cBhvr>
                                    </p:animMotion>
                                  </p:childTnLst>
                                </p:cTn>
                              </p:par>
                              <p:par>
                                <p:cTn id="267" presetID="0" presetClass="path" presetSubtype="0" accel="50000" decel="50000" fill="hold" grpId="1" nodeType="withEffect">
                                  <p:stCondLst>
                                    <p:cond delay="0"/>
                                  </p:stCondLst>
                                  <p:childTnLst>
                                    <p:animMotion origin="layout" path="M 0 0 L -0.34779 0 " pathEditMode="relative" ptsTypes="AA">
                                      <p:cBhvr>
                                        <p:cTn id="268" dur="2000" fill="hold"/>
                                        <p:tgtEl>
                                          <p:spTgt spid="121"/>
                                        </p:tgtEl>
                                        <p:attrNameLst>
                                          <p:attrName>ppt_x</p:attrName>
                                          <p:attrName>ppt_y</p:attrName>
                                        </p:attrNameLst>
                                      </p:cBhvr>
                                    </p:animMotion>
                                  </p:childTnLst>
                                </p:cTn>
                              </p:par>
                              <p:par>
                                <p:cTn id="269" presetID="0" presetClass="path" presetSubtype="0" accel="50000" decel="50000" fill="hold" grpId="1" nodeType="withEffect">
                                  <p:stCondLst>
                                    <p:cond delay="0"/>
                                  </p:stCondLst>
                                  <p:childTnLst>
                                    <p:animMotion origin="layout" path="M 0 0 L -0.34779 0 " pathEditMode="relative" ptsTypes="AA">
                                      <p:cBhvr>
                                        <p:cTn id="270" dur="2000" fill="hold"/>
                                        <p:tgtEl>
                                          <p:spTgt spid="122"/>
                                        </p:tgtEl>
                                        <p:attrNameLst>
                                          <p:attrName>ppt_x</p:attrName>
                                          <p:attrName>ppt_y</p:attrName>
                                        </p:attrNameLst>
                                      </p:cBhvr>
                                    </p:animMotion>
                                  </p:childTnLst>
                                </p:cTn>
                              </p:par>
                              <p:par>
                                <p:cTn id="271" presetID="0" presetClass="path" presetSubtype="0" accel="50000" decel="50000" fill="hold" grpId="1" nodeType="withEffect">
                                  <p:stCondLst>
                                    <p:cond delay="0"/>
                                  </p:stCondLst>
                                  <p:childTnLst>
                                    <p:animMotion origin="layout" path="M 0 0 L -0.34779 0 " pathEditMode="relative" ptsTypes="AA">
                                      <p:cBhvr>
                                        <p:cTn id="272" dur="2000" fill="hold"/>
                                        <p:tgtEl>
                                          <p:spTgt spid="126"/>
                                        </p:tgtEl>
                                        <p:attrNameLst>
                                          <p:attrName>ppt_x</p:attrName>
                                          <p:attrName>ppt_y</p:attrName>
                                        </p:attrNameLst>
                                      </p:cBhvr>
                                    </p:animMotion>
                                  </p:childTnLst>
                                </p:cTn>
                              </p:par>
                              <p:par>
                                <p:cTn id="273" presetID="0" presetClass="path" presetSubtype="0" accel="50000" decel="50000" fill="hold" grpId="1" nodeType="withEffect">
                                  <p:stCondLst>
                                    <p:cond delay="0"/>
                                  </p:stCondLst>
                                  <p:childTnLst>
                                    <p:animMotion origin="layout" path="M 0 0 L -0.34779 0 " pathEditMode="relative" ptsTypes="AA">
                                      <p:cBhvr>
                                        <p:cTn id="274" dur="2000" fill="hold"/>
                                        <p:tgtEl>
                                          <p:spTgt spid="127"/>
                                        </p:tgtEl>
                                        <p:attrNameLst>
                                          <p:attrName>ppt_x</p:attrName>
                                          <p:attrName>ppt_y</p:attrName>
                                        </p:attrNameLst>
                                      </p:cBhvr>
                                    </p:animMotion>
                                  </p:childTnLst>
                                </p:cTn>
                              </p:par>
                              <p:par>
                                <p:cTn id="275" presetID="0" presetClass="path" presetSubtype="0" accel="50000" decel="50000" fill="hold" grpId="1" nodeType="withEffect">
                                  <p:stCondLst>
                                    <p:cond delay="0"/>
                                  </p:stCondLst>
                                  <p:childTnLst>
                                    <p:animMotion origin="layout" path="M 0 0 L -0.34779 0 " pathEditMode="relative" ptsTypes="AA">
                                      <p:cBhvr>
                                        <p:cTn id="276" dur="2000" fill="hold"/>
                                        <p:tgtEl>
                                          <p:spTgt spid="128"/>
                                        </p:tgtEl>
                                        <p:attrNameLst>
                                          <p:attrName>ppt_x</p:attrName>
                                          <p:attrName>ppt_y</p:attrName>
                                        </p:attrNameLst>
                                      </p:cBhvr>
                                    </p:animMotion>
                                  </p:childTnLst>
                                </p:cTn>
                              </p:par>
                              <p:par>
                                <p:cTn id="277" presetID="0" presetClass="path" presetSubtype="0" accel="50000" decel="50000" fill="hold" grpId="1" nodeType="withEffect">
                                  <p:stCondLst>
                                    <p:cond delay="0"/>
                                  </p:stCondLst>
                                  <p:childTnLst>
                                    <p:animMotion origin="layout" path="M 0 0 L -0.34779 0 " pathEditMode="relative" ptsTypes="AA">
                                      <p:cBhvr>
                                        <p:cTn id="278" dur="2000" fill="hold"/>
                                        <p:tgtEl>
                                          <p:spTgt spid="132"/>
                                        </p:tgtEl>
                                        <p:attrNameLst>
                                          <p:attrName>ppt_x</p:attrName>
                                          <p:attrName>ppt_y</p:attrName>
                                        </p:attrNameLst>
                                      </p:cBhvr>
                                    </p:animMotion>
                                  </p:childTnLst>
                                </p:cTn>
                              </p:par>
                              <p:par>
                                <p:cTn id="279" presetID="0" presetClass="path" presetSubtype="0" accel="50000" decel="50000" fill="hold" grpId="1" nodeType="withEffect">
                                  <p:stCondLst>
                                    <p:cond delay="0"/>
                                  </p:stCondLst>
                                  <p:childTnLst>
                                    <p:animMotion origin="layout" path="M 0 0 L -0.34779 0 " pathEditMode="relative" ptsTypes="AA">
                                      <p:cBhvr>
                                        <p:cTn id="280" dur="2000" fill="hold"/>
                                        <p:tgtEl>
                                          <p:spTgt spid="133"/>
                                        </p:tgtEl>
                                        <p:attrNameLst>
                                          <p:attrName>ppt_x</p:attrName>
                                          <p:attrName>ppt_y</p:attrName>
                                        </p:attrNameLst>
                                      </p:cBhvr>
                                    </p:animMotion>
                                  </p:childTnLst>
                                </p:cTn>
                              </p:par>
                              <p:par>
                                <p:cTn id="281" presetID="0" presetClass="path" presetSubtype="0" accel="50000" decel="50000" fill="hold" nodeType="withEffect">
                                  <p:stCondLst>
                                    <p:cond delay="0"/>
                                  </p:stCondLst>
                                  <p:childTnLst>
                                    <p:animMotion origin="layout" path="M 0 0 L -0.34779 0 " pathEditMode="relative" ptsTypes="AA">
                                      <p:cBhvr>
                                        <p:cTn id="282" dur="2000" fill="hold"/>
                                        <p:tgtEl>
                                          <p:spTgt spid="134"/>
                                        </p:tgtEl>
                                        <p:attrNameLst>
                                          <p:attrName>ppt_x</p:attrName>
                                          <p:attrName>ppt_y</p:attrName>
                                        </p:attrNameLst>
                                      </p:cBhvr>
                                    </p:animMotion>
                                  </p:childTnLst>
                                </p:cTn>
                              </p:par>
                              <p:par>
                                <p:cTn id="283" presetID="0" presetClass="path" presetSubtype="0" accel="50000" decel="50000" fill="hold" grpId="1" nodeType="withEffect">
                                  <p:stCondLst>
                                    <p:cond delay="0"/>
                                  </p:stCondLst>
                                  <p:childTnLst>
                                    <p:animMotion origin="layout" path="M 0 0 L -0.34779 0 " pathEditMode="relative" ptsTypes="AA">
                                      <p:cBhvr>
                                        <p:cTn id="284" dur="2000" fill="hold"/>
                                        <p:tgtEl>
                                          <p:spTgt spid="139"/>
                                        </p:tgtEl>
                                        <p:attrNameLst>
                                          <p:attrName>ppt_x</p:attrName>
                                          <p:attrName>ppt_y</p:attrName>
                                        </p:attrNameLst>
                                      </p:cBhvr>
                                    </p:animMotion>
                                  </p:childTnLst>
                                </p:cTn>
                              </p:par>
                              <p:par>
                                <p:cTn id="285" presetID="0" presetClass="path" presetSubtype="0" accel="50000" decel="50000" fill="hold" grpId="1" nodeType="withEffect">
                                  <p:stCondLst>
                                    <p:cond delay="0"/>
                                  </p:stCondLst>
                                  <p:childTnLst>
                                    <p:animMotion origin="layout" path="M 0 0 L -0.34779 0 " pathEditMode="relative" ptsTypes="AA">
                                      <p:cBhvr>
                                        <p:cTn id="286" dur="2000" fill="hold"/>
                                        <p:tgtEl>
                                          <p:spTgt spid="140"/>
                                        </p:tgtEl>
                                        <p:attrNameLst>
                                          <p:attrName>ppt_x</p:attrName>
                                          <p:attrName>ppt_y</p:attrName>
                                        </p:attrNameLst>
                                      </p:cBhvr>
                                    </p:animMotion>
                                  </p:childTnLst>
                                </p:cTn>
                              </p:par>
                              <p:par>
                                <p:cTn id="287" presetID="0" presetClass="path" presetSubtype="0" accel="50000" decel="50000" fill="hold" grpId="1" nodeType="withEffect">
                                  <p:stCondLst>
                                    <p:cond delay="0"/>
                                  </p:stCondLst>
                                  <p:childTnLst>
                                    <p:animMotion origin="layout" path="M 0 0 L -0.34779 0 " pathEditMode="relative" ptsTypes="AA">
                                      <p:cBhvr>
                                        <p:cTn id="288" dur="2000" fill="hold"/>
                                        <p:tgtEl>
                                          <p:spTgt spid="141"/>
                                        </p:tgtEl>
                                        <p:attrNameLst>
                                          <p:attrName>ppt_x</p:attrName>
                                          <p:attrName>ppt_y</p:attrName>
                                        </p:attrNameLst>
                                      </p:cBhvr>
                                    </p:animMotion>
                                  </p:childTnLst>
                                </p:cTn>
                              </p:par>
                              <p:par>
                                <p:cTn id="289" presetID="0" presetClass="path" presetSubtype="0" accel="50000" decel="50000" fill="hold" grpId="1" nodeType="withEffect">
                                  <p:stCondLst>
                                    <p:cond delay="0"/>
                                  </p:stCondLst>
                                  <p:childTnLst>
                                    <p:animMotion origin="layout" path="M 0 0 L -0.34779 0 " pathEditMode="relative" ptsTypes="AA">
                                      <p:cBhvr>
                                        <p:cTn id="290" dur="2000" fill="hold"/>
                                        <p:tgtEl>
                                          <p:spTgt spid="145"/>
                                        </p:tgtEl>
                                        <p:attrNameLst>
                                          <p:attrName>ppt_x</p:attrName>
                                          <p:attrName>ppt_y</p:attrName>
                                        </p:attrNameLst>
                                      </p:cBhvr>
                                    </p:animMotion>
                                  </p:childTnLst>
                                </p:cTn>
                              </p:par>
                              <p:par>
                                <p:cTn id="291" presetID="0" presetClass="path" presetSubtype="0" accel="50000" decel="50000" fill="hold" grpId="1" nodeType="withEffect">
                                  <p:stCondLst>
                                    <p:cond delay="0"/>
                                  </p:stCondLst>
                                  <p:childTnLst>
                                    <p:animMotion origin="layout" path="M 0 0 L -0.34779 0 " pathEditMode="relative" ptsTypes="AA">
                                      <p:cBhvr>
                                        <p:cTn id="292" dur="2000" fill="hold"/>
                                        <p:tgtEl>
                                          <p:spTgt spid="146"/>
                                        </p:tgtEl>
                                        <p:attrNameLst>
                                          <p:attrName>ppt_x</p:attrName>
                                          <p:attrName>ppt_y</p:attrName>
                                        </p:attrNameLst>
                                      </p:cBhvr>
                                    </p:animMotion>
                                  </p:childTnLst>
                                </p:cTn>
                              </p:par>
                              <p:par>
                                <p:cTn id="293" presetID="0" presetClass="path" presetSubtype="0" accel="50000" decel="50000" fill="hold" grpId="1" nodeType="withEffect">
                                  <p:stCondLst>
                                    <p:cond delay="0"/>
                                  </p:stCondLst>
                                  <p:childTnLst>
                                    <p:animMotion origin="layout" path="M 0 0 L -0.34779 0 " pathEditMode="relative" ptsTypes="AA">
                                      <p:cBhvr>
                                        <p:cTn id="294" dur="2000" fill="hold"/>
                                        <p:tgtEl>
                                          <p:spTgt spid="147"/>
                                        </p:tgtEl>
                                        <p:attrNameLst>
                                          <p:attrName>ppt_x</p:attrName>
                                          <p:attrName>ppt_y</p:attrName>
                                        </p:attrNameLst>
                                      </p:cBhvr>
                                    </p:animMotion>
                                  </p:childTnLst>
                                </p:cTn>
                              </p:par>
                              <p:par>
                                <p:cTn id="295" presetID="0" presetClass="path" presetSubtype="0" accel="50000" decel="50000" fill="hold" grpId="1" nodeType="withEffect">
                                  <p:stCondLst>
                                    <p:cond delay="0"/>
                                  </p:stCondLst>
                                  <p:childTnLst>
                                    <p:animMotion origin="layout" path="M 0 0 L -0.34779 0 " pathEditMode="relative" ptsTypes="AA">
                                      <p:cBhvr>
                                        <p:cTn id="296" dur="2000" fill="hold"/>
                                        <p:tgtEl>
                                          <p:spTgt spid="151"/>
                                        </p:tgtEl>
                                        <p:attrNameLst>
                                          <p:attrName>ppt_x</p:attrName>
                                          <p:attrName>ppt_y</p:attrName>
                                        </p:attrNameLst>
                                      </p:cBhvr>
                                    </p:animMotion>
                                  </p:childTnLst>
                                </p:cTn>
                              </p:par>
                              <p:par>
                                <p:cTn id="297" presetID="0" presetClass="path" presetSubtype="0" accel="50000" decel="50000" fill="hold" grpId="1" nodeType="withEffect">
                                  <p:stCondLst>
                                    <p:cond delay="0"/>
                                  </p:stCondLst>
                                  <p:childTnLst>
                                    <p:animMotion origin="layout" path="M 0 0 L -0.34779 0 " pathEditMode="relative" ptsTypes="AA">
                                      <p:cBhvr>
                                        <p:cTn id="298" dur="2000" fill="hold"/>
                                        <p:tgtEl>
                                          <p:spTgt spid="152"/>
                                        </p:tgtEl>
                                        <p:attrNameLst>
                                          <p:attrName>ppt_x</p:attrName>
                                          <p:attrName>ppt_y</p:attrName>
                                        </p:attrNameLst>
                                      </p:cBhvr>
                                    </p:animMotion>
                                  </p:childTnLst>
                                </p:cTn>
                              </p:par>
                              <p:par>
                                <p:cTn id="299" presetID="0" presetClass="path" presetSubtype="0" accel="50000" decel="50000" fill="hold" grpId="1" nodeType="withEffect">
                                  <p:stCondLst>
                                    <p:cond delay="0"/>
                                  </p:stCondLst>
                                  <p:childTnLst>
                                    <p:animMotion origin="layout" path="M 0 0 L -0.34779 0 " pathEditMode="relative" ptsTypes="AA">
                                      <p:cBhvr>
                                        <p:cTn id="300" dur="2000" fill="hold"/>
                                        <p:tgtEl>
                                          <p:spTgt spid="153"/>
                                        </p:tgtEl>
                                        <p:attrNameLst>
                                          <p:attrName>ppt_x</p:attrName>
                                          <p:attrName>ppt_y</p:attrName>
                                        </p:attrNameLst>
                                      </p:cBhvr>
                                    </p:animMotion>
                                  </p:childTnLst>
                                </p:cTn>
                              </p:par>
                              <p:par>
                                <p:cTn id="301" presetID="0" presetClass="path" presetSubtype="0" accel="50000" decel="50000" fill="hold" grpId="1" nodeType="withEffect">
                                  <p:stCondLst>
                                    <p:cond delay="0"/>
                                  </p:stCondLst>
                                  <p:childTnLst>
                                    <p:animMotion origin="layout" path="M 0 0 L -0.34779 0 " pathEditMode="relative" ptsTypes="AA">
                                      <p:cBhvr>
                                        <p:cTn id="302" dur="2000" fill="hold"/>
                                        <p:tgtEl>
                                          <p:spTgt spid="154"/>
                                        </p:tgtEl>
                                        <p:attrNameLst>
                                          <p:attrName>ppt_x</p:attrName>
                                          <p:attrName>ppt_y</p:attrName>
                                        </p:attrNameLst>
                                      </p:cBhvr>
                                    </p:animMotion>
                                  </p:childTnLst>
                                </p:cTn>
                              </p:par>
                              <p:par>
                                <p:cTn id="303" presetID="0" presetClass="path" presetSubtype="0" accel="50000" decel="50000" fill="hold" grpId="1" nodeType="withEffect">
                                  <p:stCondLst>
                                    <p:cond delay="0"/>
                                  </p:stCondLst>
                                  <p:childTnLst>
                                    <p:animMotion origin="layout" path="M 0 0 L -0.34779 0 " pathEditMode="relative" ptsTypes="AA">
                                      <p:cBhvr>
                                        <p:cTn id="304" dur="2000" fill="hold"/>
                                        <p:tgtEl>
                                          <p:spTgt spid="160"/>
                                        </p:tgtEl>
                                        <p:attrNameLst>
                                          <p:attrName>ppt_x</p:attrName>
                                          <p:attrName>ppt_y</p:attrName>
                                        </p:attrNameLst>
                                      </p:cBhvr>
                                    </p:animMotion>
                                  </p:childTnLst>
                                </p:cTn>
                              </p:par>
                              <p:par>
                                <p:cTn id="305" presetID="0" presetClass="path" presetSubtype="0" accel="50000" decel="50000" fill="hold" grpId="1" nodeType="withEffect">
                                  <p:stCondLst>
                                    <p:cond delay="0"/>
                                  </p:stCondLst>
                                  <p:childTnLst>
                                    <p:animMotion origin="layout" path="M 0 0 L -0.34779 0 " pathEditMode="relative" ptsTypes="AA">
                                      <p:cBhvr>
                                        <p:cTn id="306" dur="2000" fill="hold"/>
                                        <p:tgtEl>
                                          <p:spTgt spid="161"/>
                                        </p:tgtEl>
                                        <p:attrNameLst>
                                          <p:attrName>ppt_x</p:attrName>
                                          <p:attrName>ppt_y</p:attrName>
                                        </p:attrNameLst>
                                      </p:cBhvr>
                                    </p:animMotion>
                                  </p:childTnLst>
                                </p:cTn>
                              </p:par>
                              <p:par>
                                <p:cTn id="307" presetID="0" presetClass="path" presetSubtype="0" accel="50000" decel="50000" fill="hold" grpId="1" nodeType="withEffect">
                                  <p:stCondLst>
                                    <p:cond delay="0"/>
                                  </p:stCondLst>
                                  <p:childTnLst>
                                    <p:animMotion origin="layout" path="M 0 0 L -0.34779 0 " pathEditMode="relative" ptsTypes="AA">
                                      <p:cBhvr>
                                        <p:cTn id="308" dur="2000" fill="hold"/>
                                        <p:tgtEl>
                                          <p:spTgt spid="162"/>
                                        </p:tgtEl>
                                        <p:attrNameLst>
                                          <p:attrName>ppt_x</p:attrName>
                                          <p:attrName>ppt_y</p:attrName>
                                        </p:attrNameLst>
                                      </p:cBhvr>
                                    </p:animMotion>
                                  </p:childTnLst>
                                </p:cTn>
                              </p:par>
                              <p:par>
                                <p:cTn id="309" presetID="0" presetClass="path" presetSubtype="0" accel="50000" decel="50000" fill="hold" grpId="1" nodeType="withEffect">
                                  <p:stCondLst>
                                    <p:cond delay="0"/>
                                  </p:stCondLst>
                                  <p:childTnLst>
                                    <p:animMotion origin="layout" path="M 0 0 L -0.34779 0 " pathEditMode="relative" ptsTypes="AA">
                                      <p:cBhvr>
                                        <p:cTn id="310" dur="2000" fill="hold"/>
                                        <p:tgtEl>
                                          <p:spTgt spid="166"/>
                                        </p:tgtEl>
                                        <p:attrNameLst>
                                          <p:attrName>ppt_x</p:attrName>
                                          <p:attrName>ppt_y</p:attrName>
                                        </p:attrNameLst>
                                      </p:cBhvr>
                                    </p:animMotion>
                                  </p:childTnLst>
                                </p:cTn>
                              </p:par>
                              <p:par>
                                <p:cTn id="311" presetID="0" presetClass="path" presetSubtype="0" accel="50000" decel="50000" fill="hold" grpId="1" nodeType="withEffect">
                                  <p:stCondLst>
                                    <p:cond delay="0"/>
                                  </p:stCondLst>
                                  <p:childTnLst>
                                    <p:animMotion origin="layout" path="M 0 0 L -0.34779 0 " pathEditMode="relative" ptsTypes="AA">
                                      <p:cBhvr>
                                        <p:cTn id="312" dur="2000" fill="hold"/>
                                        <p:tgtEl>
                                          <p:spTgt spid="167"/>
                                        </p:tgtEl>
                                        <p:attrNameLst>
                                          <p:attrName>ppt_x</p:attrName>
                                          <p:attrName>ppt_y</p:attrName>
                                        </p:attrNameLst>
                                      </p:cBhvr>
                                    </p:animMotion>
                                  </p:childTnLst>
                                </p:cTn>
                              </p:par>
                              <p:par>
                                <p:cTn id="313" presetID="0" presetClass="path" presetSubtype="0" accel="50000" decel="50000" fill="hold" grpId="1" nodeType="withEffect">
                                  <p:stCondLst>
                                    <p:cond delay="0"/>
                                  </p:stCondLst>
                                  <p:childTnLst>
                                    <p:animMotion origin="layout" path="M 0 0 L -0.34779 0 " pathEditMode="relative" ptsTypes="AA">
                                      <p:cBhvr>
                                        <p:cTn id="314" dur="2000" fill="hold"/>
                                        <p:tgtEl>
                                          <p:spTgt spid="168"/>
                                        </p:tgtEl>
                                        <p:attrNameLst>
                                          <p:attrName>ppt_x</p:attrName>
                                          <p:attrName>ppt_y</p:attrName>
                                        </p:attrNameLst>
                                      </p:cBhvr>
                                    </p:animMotion>
                                  </p:childTnLst>
                                </p:cTn>
                              </p:par>
                              <p:par>
                                <p:cTn id="315" presetID="0" presetClass="path" presetSubtype="0" accel="50000" decel="50000" fill="hold" grpId="1" nodeType="withEffect">
                                  <p:stCondLst>
                                    <p:cond delay="0"/>
                                  </p:stCondLst>
                                  <p:childTnLst>
                                    <p:animMotion origin="layout" path="M 0 0 L -0.34779 0 " pathEditMode="relative" ptsTypes="AA">
                                      <p:cBhvr>
                                        <p:cTn id="316" dur="2000" fill="hold"/>
                                        <p:tgtEl>
                                          <p:spTgt spid="172"/>
                                        </p:tgtEl>
                                        <p:attrNameLst>
                                          <p:attrName>ppt_x</p:attrName>
                                          <p:attrName>ppt_y</p:attrName>
                                        </p:attrNameLst>
                                      </p:cBhvr>
                                    </p:animMotion>
                                  </p:childTnLst>
                                </p:cTn>
                              </p:par>
                              <p:par>
                                <p:cTn id="317" presetID="0" presetClass="path" presetSubtype="0" accel="50000" decel="50000" fill="hold" grpId="1" nodeType="withEffect">
                                  <p:stCondLst>
                                    <p:cond delay="0"/>
                                  </p:stCondLst>
                                  <p:childTnLst>
                                    <p:animMotion origin="layout" path="M 0 0 L -0.34779 0 " pathEditMode="relative" ptsTypes="AA">
                                      <p:cBhvr>
                                        <p:cTn id="318" dur="2000" fill="hold"/>
                                        <p:tgtEl>
                                          <p:spTgt spid="173"/>
                                        </p:tgtEl>
                                        <p:attrNameLst>
                                          <p:attrName>ppt_x</p:attrName>
                                          <p:attrName>ppt_y</p:attrName>
                                        </p:attrNameLst>
                                      </p:cBhvr>
                                    </p:animMotion>
                                  </p:childTnLst>
                                </p:cTn>
                              </p:par>
                              <p:par>
                                <p:cTn id="319" presetID="0" presetClass="path" presetSubtype="0" accel="50000" decel="50000" fill="hold" grpId="1" nodeType="withEffect">
                                  <p:stCondLst>
                                    <p:cond delay="0"/>
                                  </p:stCondLst>
                                  <p:childTnLst>
                                    <p:animMotion origin="layout" path="M 0 0 L -0.34779 0 " pathEditMode="relative" ptsTypes="AA">
                                      <p:cBhvr>
                                        <p:cTn id="320" dur="2000" fill="hold"/>
                                        <p:tgtEl>
                                          <p:spTgt spid="174"/>
                                        </p:tgtEl>
                                        <p:attrNameLst>
                                          <p:attrName>ppt_x</p:attrName>
                                          <p:attrName>ppt_y</p:attrName>
                                        </p:attrNameLst>
                                      </p:cBhvr>
                                    </p:animMotion>
                                  </p:childTnLst>
                                </p:cTn>
                              </p:par>
                              <p:par>
                                <p:cTn id="321" presetID="0" presetClass="path" presetSubtype="0" accel="50000" decel="50000" fill="hold" nodeType="withEffect">
                                  <p:stCondLst>
                                    <p:cond delay="0"/>
                                  </p:stCondLst>
                                  <p:childTnLst>
                                    <p:animMotion origin="layout" path="M 0 0 L -0.34779 0 " pathEditMode="relative" ptsTypes="AA">
                                      <p:cBhvr>
                                        <p:cTn id="322" dur="2000" fill="hold"/>
                                        <p:tgtEl>
                                          <p:spTgt spid="175"/>
                                        </p:tgtEl>
                                        <p:attrNameLst>
                                          <p:attrName>ppt_x</p:attrName>
                                          <p:attrName>ppt_y</p:attrName>
                                        </p:attrNameLst>
                                      </p:cBhvr>
                                    </p:animMotion>
                                  </p:childTnLst>
                                </p:cTn>
                              </p:par>
                              <p:par>
                                <p:cTn id="323" presetID="0" presetClass="path" presetSubtype="0" accel="50000" decel="50000" fill="hold" nodeType="withEffect">
                                  <p:stCondLst>
                                    <p:cond delay="0"/>
                                  </p:stCondLst>
                                  <p:childTnLst>
                                    <p:animMotion origin="layout" path="M 0 0 L -0.34779 0 " pathEditMode="relative" ptsTypes="AA">
                                      <p:cBhvr>
                                        <p:cTn id="324" dur="2000" fill="hold"/>
                                        <p:tgtEl>
                                          <p:spTgt spid="6"/>
                                        </p:tgtEl>
                                        <p:attrNameLst>
                                          <p:attrName>ppt_x</p:attrName>
                                          <p:attrName>ppt_y</p:attrName>
                                        </p:attrNameLst>
                                      </p:cBhvr>
                                    </p:animMotion>
                                  </p:childTnLst>
                                </p:cTn>
                              </p:par>
                              <p:par>
                                <p:cTn id="325" presetID="0" presetClass="path" presetSubtype="0" accel="50000" decel="50000" fill="hold" nodeType="withEffect">
                                  <p:stCondLst>
                                    <p:cond delay="0"/>
                                  </p:stCondLst>
                                  <p:childTnLst>
                                    <p:animMotion origin="layout" path="M 0 0 L -0.34779 0 " pathEditMode="relative" ptsTypes="AA">
                                      <p:cBhvr>
                                        <p:cTn id="326" dur="2000" fill="hold"/>
                                        <p:tgtEl>
                                          <p:spTgt spid="97"/>
                                        </p:tgtEl>
                                        <p:attrNameLst>
                                          <p:attrName>ppt_x</p:attrName>
                                          <p:attrName>ppt_y</p:attrName>
                                        </p:attrNameLst>
                                      </p:cBhvr>
                                    </p:animMotion>
                                  </p:childTnLst>
                                </p:cTn>
                              </p:par>
                              <p:par>
                                <p:cTn id="327" presetID="0" presetClass="path" presetSubtype="0" accel="50000" decel="50000" fill="hold" nodeType="withEffect">
                                  <p:stCondLst>
                                    <p:cond delay="0"/>
                                  </p:stCondLst>
                                  <p:childTnLst>
                                    <p:animMotion origin="layout" path="M 0 0 L -0.34779 0 " pathEditMode="relative" ptsTypes="AA">
                                      <p:cBhvr>
                                        <p:cTn id="328" dur="2000" fill="hold"/>
                                        <p:tgtEl>
                                          <p:spTgt spid="98"/>
                                        </p:tgtEl>
                                        <p:attrNameLst>
                                          <p:attrName>ppt_x</p:attrName>
                                          <p:attrName>ppt_y</p:attrName>
                                        </p:attrNameLst>
                                      </p:cBhvr>
                                    </p:animMotion>
                                  </p:childTnLst>
                                </p:cTn>
                              </p:par>
                              <p:par>
                                <p:cTn id="329" presetID="0" presetClass="path" presetSubtype="0" accel="50000" decel="50000" fill="hold" nodeType="withEffect">
                                  <p:stCondLst>
                                    <p:cond delay="0"/>
                                  </p:stCondLst>
                                  <p:childTnLst>
                                    <p:animMotion origin="layout" path="M 0 0 L -0.34779 0 " pathEditMode="relative" ptsTypes="AA">
                                      <p:cBhvr>
                                        <p:cTn id="330" dur="2000" fill="hold"/>
                                        <p:tgtEl>
                                          <p:spTgt spid="100"/>
                                        </p:tgtEl>
                                        <p:attrNameLst>
                                          <p:attrName>ppt_x</p:attrName>
                                          <p:attrName>ppt_y</p:attrName>
                                        </p:attrNameLst>
                                      </p:cBhvr>
                                    </p:animMotion>
                                  </p:childTnLst>
                                </p:cTn>
                              </p:par>
                              <p:par>
                                <p:cTn id="331" presetID="0" presetClass="path" presetSubtype="0" accel="50000" decel="50000" fill="hold" nodeType="withEffect">
                                  <p:stCondLst>
                                    <p:cond delay="0"/>
                                  </p:stCondLst>
                                  <p:childTnLst>
                                    <p:animMotion origin="layout" path="M 0 0 L -0.34779 0 " pathEditMode="relative" ptsTypes="AA">
                                      <p:cBhvr>
                                        <p:cTn id="332" dur="2000" fill="hold"/>
                                        <p:tgtEl>
                                          <p:spTgt spid="102"/>
                                        </p:tgtEl>
                                        <p:attrNameLst>
                                          <p:attrName>ppt_x</p:attrName>
                                          <p:attrName>ppt_y</p:attrName>
                                        </p:attrNameLst>
                                      </p:cBhvr>
                                    </p:animMotion>
                                  </p:childTnLst>
                                </p:cTn>
                              </p:par>
                              <p:par>
                                <p:cTn id="333" presetID="0" presetClass="path" presetSubtype="0" accel="50000" decel="50000" fill="hold" nodeType="withEffect">
                                  <p:stCondLst>
                                    <p:cond delay="0"/>
                                  </p:stCondLst>
                                  <p:childTnLst>
                                    <p:animMotion origin="layout" path="M 0 0 L -0.34779 0 " pathEditMode="relative" ptsTypes="AA">
                                      <p:cBhvr>
                                        <p:cTn id="334" dur="2000" fill="hold"/>
                                        <p:tgtEl>
                                          <p:spTgt spid="109"/>
                                        </p:tgtEl>
                                        <p:attrNameLst>
                                          <p:attrName>ppt_x</p:attrName>
                                          <p:attrName>ppt_y</p:attrName>
                                        </p:attrNameLst>
                                      </p:cBhvr>
                                    </p:animMotion>
                                  </p:childTnLst>
                                </p:cTn>
                              </p:par>
                              <p:par>
                                <p:cTn id="335" presetID="0" presetClass="path" presetSubtype="0" accel="50000" decel="50000" fill="hold" nodeType="withEffect">
                                  <p:stCondLst>
                                    <p:cond delay="0"/>
                                  </p:stCondLst>
                                  <p:childTnLst>
                                    <p:animMotion origin="layout" path="M 0 0 L -0.34779 0 " pathEditMode="relative" ptsTypes="AA">
                                      <p:cBhvr>
                                        <p:cTn id="336" dur="2000" fill="hold"/>
                                        <p:tgtEl>
                                          <p:spTgt spid="114"/>
                                        </p:tgtEl>
                                        <p:attrNameLst>
                                          <p:attrName>ppt_x</p:attrName>
                                          <p:attrName>ppt_y</p:attrName>
                                        </p:attrNameLst>
                                      </p:cBhvr>
                                    </p:animMotion>
                                  </p:childTnLst>
                                </p:cTn>
                              </p:par>
                              <p:par>
                                <p:cTn id="337" presetID="0" presetClass="path" presetSubtype="0" accel="50000" decel="50000" fill="hold" nodeType="withEffect">
                                  <p:stCondLst>
                                    <p:cond delay="0"/>
                                  </p:stCondLst>
                                  <p:childTnLst>
                                    <p:animMotion origin="layout" path="M 0 0 L -0.34779 0 " pathEditMode="relative" ptsTypes="AA">
                                      <p:cBhvr>
                                        <p:cTn id="338" dur="2000" fill="hold"/>
                                        <p:tgtEl>
                                          <p:spTgt spid="115"/>
                                        </p:tgtEl>
                                        <p:attrNameLst>
                                          <p:attrName>ppt_x</p:attrName>
                                          <p:attrName>ppt_y</p:attrName>
                                        </p:attrNameLst>
                                      </p:cBhvr>
                                    </p:animMotion>
                                  </p:childTnLst>
                                </p:cTn>
                              </p:par>
                              <p:par>
                                <p:cTn id="339" presetID="0" presetClass="path" presetSubtype="0" accel="50000" decel="50000" fill="hold" nodeType="withEffect">
                                  <p:stCondLst>
                                    <p:cond delay="0"/>
                                  </p:stCondLst>
                                  <p:childTnLst>
                                    <p:animMotion origin="layout" path="M 0 0 L -0.34779 0 " pathEditMode="relative" ptsTypes="AA">
                                      <p:cBhvr>
                                        <p:cTn id="340" dur="2000" fill="hold"/>
                                        <p:tgtEl>
                                          <p:spTgt spid="116"/>
                                        </p:tgtEl>
                                        <p:attrNameLst>
                                          <p:attrName>ppt_x</p:attrName>
                                          <p:attrName>ppt_y</p:attrName>
                                        </p:attrNameLst>
                                      </p:cBhvr>
                                    </p:animMotion>
                                  </p:childTnLst>
                                </p:cTn>
                              </p:par>
                              <p:par>
                                <p:cTn id="341" presetID="0" presetClass="path" presetSubtype="0" accel="50000" decel="50000" fill="hold" nodeType="withEffect">
                                  <p:stCondLst>
                                    <p:cond delay="0"/>
                                  </p:stCondLst>
                                  <p:childTnLst>
                                    <p:animMotion origin="layout" path="M 0 0 L -0.34779 0 " pathEditMode="relative" ptsTypes="AA">
                                      <p:cBhvr>
                                        <p:cTn id="342" dur="2000" fill="hold"/>
                                        <p:tgtEl>
                                          <p:spTgt spid="117"/>
                                        </p:tgtEl>
                                        <p:attrNameLst>
                                          <p:attrName>ppt_x</p:attrName>
                                          <p:attrName>ppt_y</p:attrName>
                                        </p:attrNameLst>
                                      </p:cBhvr>
                                    </p:animMotion>
                                  </p:childTnLst>
                                </p:cTn>
                              </p:par>
                              <p:par>
                                <p:cTn id="343" presetID="0" presetClass="path" presetSubtype="0" accel="50000" decel="50000" fill="hold" nodeType="withEffect">
                                  <p:stCondLst>
                                    <p:cond delay="0"/>
                                  </p:stCondLst>
                                  <p:childTnLst>
                                    <p:animMotion origin="layout" path="M 0 0 L -0.34779 0 " pathEditMode="relative" ptsTypes="AA">
                                      <p:cBhvr>
                                        <p:cTn id="344" dur="2000" fill="hold"/>
                                        <p:tgtEl>
                                          <p:spTgt spid="118"/>
                                        </p:tgtEl>
                                        <p:attrNameLst>
                                          <p:attrName>ppt_x</p:attrName>
                                          <p:attrName>ppt_y</p:attrName>
                                        </p:attrNameLst>
                                      </p:cBhvr>
                                    </p:animMotion>
                                  </p:childTnLst>
                                </p:cTn>
                              </p:par>
                              <p:par>
                                <p:cTn id="345" presetID="0" presetClass="path" presetSubtype="0" accel="50000" decel="50000" fill="hold" nodeType="withEffect">
                                  <p:stCondLst>
                                    <p:cond delay="0"/>
                                  </p:stCondLst>
                                  <p:childTnLst>
                                    <p:animMotion origin="layout" path="M 0 0 L -0.34779 0 " pathEditMode="relative" ptsTypes="AA">
                                      <p:cBhvr>
                                        <p:cTn id="346" dur="2000" fill="hold"/>
                                        <p:tgtEl>
                                          <p:spTgt spid="119"/>
                                        </p:tgtEl>
                                        <p:attrNameLst>
                                          <p:attrName>ppt_x</p:attrName>
                                          <p:attrName>ppt_y</p:attrName>
                                        </p:attrNameLst>
                                      </p:cBhvr>
                                    </p:animMotion>
                                  </p:childTnLst>
                                </p:cTn>
                              </p:par>
                              <p:par>
                                <p:cTn id="347" presetID="0" presetClass="path" presetSubtype="0" accel="50000" decel="50000" fill="hold" nodeType="withEffect">
                                  <p:stCondLst>
                                    <p:cond delay="0"/>
                                  </p:stCondLst>
                                  <p:childTnLst>
                                    <p:animMotion origin="layout" path="M 0 0 L -0.34779 0 " pathEditMode="relative" ptsTypes="AA">
                                      <p:cBhvr>
                                        <p:cTn id="348" dur="2000" fill="hold"/>
                                        <p:tgtEl>
                                          <p:spTgt spid="11"/>
                                        </p:tgtEl>
                                        <p:attrNameLst>
                                          <p:attrName>ppt_x</p:attrName>
                                          <p:attrName>ppt_y</p:attrName>
                                        </p:attrNameLst>
                                      </p:cBhvr>
                                    </p:animMotion>
                                  </p:childTnLst>
                                </p:cTn>
                              </p:par>
                              <p:par>
                                <p:cTn id="349" presetID="0" presetClass="path" presetSubtype="0" accel="50000" decel="50000" fill="hold" nodeType="withEffect">
                                  <p:stCondLst>
                                    <p:cond delay="0"/>
                                  </p:stCondLst>
                                  <p:childTnLst>
                                    <p:animMotion origin="layout" path="M 0 0 L -0.34779 0 " pathEditMode="relative" ptsTypes="AA">
                                      <p:cBhvr>
                                        <p:cTn id="350" dur="2000" fill="hold"/>
                                        <p:tgtEl>
                                          <p:spTgt spid="155"/>
                                        </p:tgtEl>
                                        <p:attrNameLst>
                                          <p:attrName>ppt_x</p:attrName>
                                          <p:attrName>ppt_y</p:attrName>
                                        </p:attrNameLst>
                                      </p:cBhvr>
                                    </p:animMotion>
                                  </p:childTnLst>
                                </p:cTn>
                              </p:par>
                              <p:par>
                                <p:cTn id="351" presetID="0" presetClass="path" presetSubtype="0" accel="50000" decel="50000" fill="hold" nodeType="withEffect">
                                  <p:stCondLst>
                                    <p:cond delay="0"/>
                                  </p:stCondLst>
                                  <p:childTnLst>
                                    <p:animMotion origin="layout" path="M 0 0 L -0.34779 0 " pathEditMode="relative" ptsTypes="AA">
                                      <p:cBhvr>
                                        <p:cTn id="352" dur="2000" fill="hold"/>
                                        <p:tgtEl>
                                          <p:spTgt spid="156"/>
                                        </p:tgtEl>
                                        <p:attrNameLst>
                                          <p:attrName>ppt_x</p:attrName>
                                          <p:attrName>ppt_y</p:attrName>
                                        </p:attrNameLst>
                                      </p:cBhvr>
                                    </p:animMotion>
                                  </p:childTnLst>
                                </p:cTn>
                              </p:par>
                              <p:par>
                                <p:cTn id="353" presetID="0" presetClass="path" presetSubtype="0" accel="50000" decel="50000" fill="hold" nodeType="withEffect">
                                  <p:stCondLst>
                                    <p:cond delay="0"/>
                                  </p:stCondLst>
                                  <p:childTnLst>
                                    <p:animMotion origin="layout" path="M 0 0 L -0.34779 0 " pathEditMode="relative" ptsTypes="AA">
                                      <p:cBhvr>
                                        <p:cTn id="354" dur="2000" fill="hold"/>
                                        <p:tgtEl>
                                          <p:spTgt spid="157"/>
                                        </p:tgtEl>
                                        <p:attrNameLst>
                                          <p:attrName>ppt_x</p:attrName>
                                          <p:attrName>ppt_y</p:attrName>
                                        </p:attrNameLst>
                                      </p:cBhvr>
                                    </p:animMotion>
                                  </p:childTnLst>
                                </p:cTn>
                              </p:par>
                              <p:par>
                                <p:cTn id="355" presetID="0" presetClass="path" presetSubtype="0" accel="50000" decel="50000" fill="hold" nodeType="withEffect">
                                  <p:stCondLst>
                                    <p:cond delay="0"/>
                                  </p:stCondLst>
                                  <p:childTnLst>
                                    <p:animMotion origin="layout" path="M 0 0 L -0.34779 0 " pathEditMode="relative" ptsTypes="AA">
                                      <p:cBhvr>
                                        <p:cTn id="356" dur="2000" fill="hold"/>
                                        <p:tgtEl>
                                          <p:spTgt spid="158"/>
                                        </p:tgtEl>
                                        <p:attrNameLst>
                                          <p:attrName>ppt_x</p:attrName>
                                          <p:attrName>ppt_y</p:attrName>
                                        </p:attrNameLst>
                                      </p:cBhvr>
                                    </p:animMotion>
                                  </p:childTnLst>
                                </p:cTn>
                              </p:par>
                              <p:par>
                                <p:cTn id="357" presetID="0" presetClass="path" presetSubtype="0" accel="50000" decel="50000" fill="hold" nodeType="withEffect">
                                  <p:stCondLst>
                                    <p:cond delay="0"/>
                                  </p:stCondLst>
                                  <p:childTnLst>
                                    <p:animMotion origin="layout" path="M 0 0 L -0.34779 0 " pathEditMode="relative" ptsTypes="AA">
                                      <p:cBhvr>
                                        <p:cTn id="358" dur="2000" fill="hold"/>
                                        <p:tgtEl>
                                          <p:spTgt spid="159"/>
                                        </p:tgtEl>
                                        <p:attrNameLst>
                                          <p:attrName>ppt_x</p:attrName>
                                          <p:attrName>ppt_y</p:attrName>
                                        </p:attrNameLst>
                                      </p:cBhvr>
                                    </p:animMotion>
                                  </p:childTnLst>
                                </p:cTn>
                              </p:par>
                              <p:par>
                                <p:cTn id="359" presetID="0" presetClass="path" presetSubtype="0" accel="50000" decel="50000" fill="hold" nodeType="withEffect">
                                  <p:stCondLst>
                                    <p:cond delay="0"/>
                                  </p:stCondLst>
                                  <p:childTnLst>
                                    <p:animMotion origin="layout" path="M 0 0 L -0.34779 0 " pathEditMode="relative" ptsTypes="AA">
                                      <p:cBhvr>
                                        <p:cTn id="360" dur="2000" fill="hold"/>
                                        <p:tgtEl>
                                          <p:spTgt spid="180"/>
                                        </p:tgtEl>
                                        <p:attrNameLst>
                                          <p:attrName>ppt_x</p:attrName>
                                          <p:attrName>ppt_y</p:attrName>
                                        </p:attrNameLst>
                                      </p:cBhvr>
                                    </p:animMotion>
                                  </p:childTnLst>
                                </p:cTn>
                              </p:par>
                              <p:par>
                                <p:cTn id="361" presetID="0" presetClass="path" presetSubtype="0" accel="50000" decel="50000" fill="hold" nodeType="withEffect">
                                  <p:stCondLst>
                                    <p:cond delay="0"/>
                                  </p:stCondLst>
                                  <p:childTnLst>
                                    <p:animMotion origin="layout" path="M 0 0 L -0.34779 0 " pathEditMode="relative" ptsTypes="AA">
                                      <p:cBhvr>
                                        <p:cTn id="362" dur="2000" fill="hold"/>
                                        <p:tgtEl>
                                          <p:spTgt spid="181"/>
                                        </p:tgtEl>
                                        <p:attrNameLst>
                                          <p:attrName>ppt_x</p:attrName>
                                          <p:attrName>ppt_y</p:attrName>
                                        </p:attrNameLst>
                                      </p:cBhvr>
                                    </p:animMotion>
                                  </p:childTnLst>
                                </p:cTn>
                              </p:par>
                              <p:par>
                                <p:cTn id="363" presetID="0" presetClass="path" presetSubtype="0" accel="50000" decel="50000" fill="hold" nodeType="withEffect">
                                  <p:stCondLst>
                                    <p:cond delay="0"/>
                                  </p:stCondLst>
                                  <p:childTnLst>
                                    <p:animMotion origin="layout" path="M 0 0 L -0.34779 0 " pathEditMode="relative" ptsTypes="AA">
                                      <p:cBhvr>
                                        <p:cTn id="364" dur="2000" fill="hold"/>
                                        <p:tgtEl>
                                          <p:spTgt spid="103"/>
                                        </p:tgtEl>
                                        <p:attrNameLst>
                                          <p:attrName>ppt_x</p:attrName>
                                          <p:attrName>ppt_y</p:attrName>
                                        </p:attrNameLst>
                                      </p:cBhvr>
                                    </p:animMotion>
                                  </p:childTnLst>
                                </p:cTn>
                              </p:par>
                              <p:par>
                                <p:cTn id="365" presetID="9" presetClass="exit" presetSubtype="0" fill="hold" nodeType="withEffect">
                                  <p:stCondLst>
                                    <p:cond delay="0"/>
                                  </p:stCondLst>
                                  <p:childTnLst>
                                    <p:animEffect transition="out" filter="dissolve">
                                      <p:cBhvr>
                                        <p:cTn id="366" dur="500"/>
                                        <p:tgtEl>
                                          <p:spTgt spid="4"/>
                                        </p:tgtEl>
                                      </p:cBhvr>
                                    </p:animEffect>
                                    <p:set>
                                      <p:cBhvr>
                                        <p:cTn id="367" dur="1" fill="hold">
                                          <p:stCondLst>
                                            <p:cond delay="499"/>
                                          </p:stCondLst>
                                        </p:cTn>
                                        <p:tgtEl>
                                          <p:spTgt spid="4"/>
                                        </p:tgtEl>
                                        <p:attrNameLst>
                                          <p:attrName>style.visibility</p:attrName>
                                        </p:attrNameLst>
                                      </p:cBhvr>
                                      <p:to>
                                        <p:strVal val="hidden"/>
                                      </p:to>
                                    </p:set>
                                  </p:childTnLst>
                                </p:cTn>
                              </p:par>
                              <p:par>
                                <p:cTn id="368" presetID="9" presetClass="exit" presetSubtype="0" fill="hold" grpId="1" nodeType="withEffect">
                                  <p:stCondLst>
                                    <p:cond delay="0"/>
                                  </p:stCondLst>
                                  <p:childTnLst>
                                    <p:animEffect transition="out" filter="dissolve">
                                      <p:cBhvr>
                                        <p:cTn id="369" dur="500"/>
                                        <p:tgtEl>
                                          <p:spTgt spid="99"/>
                                        </p:tgtEl>
                                      </p:cBhvr>
                                    </p:animEffect>
                                    <p:set>
                                      <p:cBhvr>
                                        <p:cTn id="370" dur="1" fill="hold">
                                          <p:stCondLst>
                                            <p:cond delay="499"/>
                                          </p:stCondLst>
                                        </p:cTn>
                                        <p:tgtEl>
                                          <p:spTgt spid="99"/>
                                        </p:tgtEl>
                                        <p:attrNameLst>
                                          <p:attrName>style.visibility</p:attrName>
                                        </p:attrNameLst>
                                      </p:cBhvr>
                                      <p:to>
                                        <p:strVal val="hidden"/>
                                      </p:to>
                                    </p:set>
                                  </p:childTnLst>
                                </p:cTn>
                              </p:par>
                              <p:par>
                                <p:cTn id="371" presetID="9" presetClass="exit" presetSubtype="0" fill="hold" nodeType="withEffect">
                                  <p:stCondLst>
                                    <p:cond delay="0"/>
                                  </p:stCondLst>
                                  <p:childTnLst>
                                    <p:animEffect transition="out" filter="dissolve">
                                      <p:cBhvr>
                                        <p:cTn id="372" dur="500"/>
                                        <p:tgtEl>
                                          <p:spTgt spid="60"/>
                                        </p:tgtEl>
                                      </p:cBhvr>
                                    </p:animEffect>
                                    <p:set>
                                      <p:cBhvr>
                                        <p:cTn id="373" dur="1" fill="hold">
                                          <p:stCondLst>
                                            <p:cond delay="499"/>
                                          </p:stCondLst>
                                        </p:cTn>
                                        <p:tgtEl>
                                          <p:spTgt spid="60"/>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5"/>
                                        </p:tgtEl>
                                      </p:cBhvr>
                                    </p:animEffect>
                                    <p:set>
                                      <p:cBhvr>
                                        <p:cTn id="37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85" grpId="1" animBg="1"/>
      <p:bldP spid="42" grpId="0" animBg="1"/>
      <p:bldP spid="42" grpId="1" animBg="1"/>
      <p:bldP spid="46" grpId="0" animBg="1"/>
      <p:bldP spid="46" grpId="1" animBg="1"/>
      <p:bldP spid="47" grpId="0"/>
      <p:bldP spid="47" grpId="1"/>
      <p:bldP spid="48" grpId="0"/>
      <p:bldP spid="48" grpId="1"/>
      <p:bldP spid="86" grpId="0" animBg="1"/>
      <p:bldP spid="86" grpId="1" animBg="1"/>
      <p:bldP spid="88" grpId="0" animBg="1"/>
      <p:bldP spid="88" grpId="1" animBg="1"/>
      <p:bldP spid="89" grpId="0" animBg="1"/>
      <p:bldP spid="89" grpId="1" animBg="1"/>
      <p:bldP spid="95" grpId="0" animBg="1"/>
      <p:bldP spid="95" grpId="1" animBg="1"/>
      <p:bldP spid="99" grpId="1" animBg="1"/>
      <p:bldP spid="101" grpId="0"/>
      <p:bldP spid="101" grpId="1"/>
      <p:bldP spid="104" grpId="0"/>
      <p:bldP spid="104" grpId="1"/>
      <p:bldP spid="105" grpId="0" animBg="1"/>
      <p:bldP spid="105" grpId="1" animBg="1"/>
      <p:bldP spid="106" grpId="0" animBg="1"/>
      <p:bldP spid="106" grpId="1" animBg="1"/>
      <p:bldP spid="107" grpId="0" animBg="1"/>
      <p:bldP spid="107" grpId="1" animBg="1"/>
      <p:bldP spid="108" grpId="0"/>
      <p:bldP spid="108" grpId="1"/>
      <p:bldP spid="110" grpId="0"/>
      <p:bldP spid="110" grpId="1"/>
      <p:bldP spid="111" grpId="0"/>
      <p:bldP spid="111" grpId="1"/>
      <p:bldP spid="112" grpId="0"/>
      <p:bldP spid="112" grpId="1"/>
      <p:bldP spid="113" grpId="0"/>
      <p:bldP spid="113" grpId="1"/>
      <p:bldP spid="120" grpId="0" animBg="1"/>
      <p:bldP spid="120" grpId="1" animBg="1"/>
      <p:bldP spid="121" grpId="0" animBg="1"/>
      <p:bldP spid="121" grpId="1" animBg="1"/>
      <p:bldP spid="122" grpId="0" animBg="1"/>
      <p:bldP spid="122" grpId="1" animBg="1"/>
      <p:bldP spid="126" grpId="0" animBg="1"/>
      <p:bldP spid="126" grpId="1" animBg="1"/>
      <p:bldP spid="127" grpId="0" animBg="1"/>
      <p:bldP spid="127" grpId="1" animBg="1"/>
      <p:bldP spid="128" grpId="0" animBg="1"/>
      <p:bldP spid="128" grpId="1" animBg="1"/>
      <p:bldP spid="132" grpId="0"/>
      <p:bldP spid="132" grpId="1"/>
      <p:bldP spid="133" grpId="0"/>
      <p:bldP spid="133" grpId="1"/>
      <p:bldP spid="139" grpId="0" animBg="1"/>
      <p:bldP spid="139" grpId="1" animBg="1"/>
      <p:bldP spid="140" grpId="0" animBg="1"/>
      <p:bldP spid="140" grpId="1" animBg="1"/>
      <p:bldP spid="141" grpId="0" animBg="1"/>
      <p:bldP spid="141" grpId="1" animBg="1"/>
      <p:bldP spid="145" grpId="0" animBg="1"/>
      <p:bldP spid="145" grpId="1" animBg="1"/>
      <p:bldP spid="146" grpId="0" animBg="1"/>
      <p:bldP spid="146" grpId="1" animBg="1"/>
      <p:bldP spid="147" grpId="0" animBg="1"/>
      <p:bldP spid="147" grpId="1" animBg="1"/>
      <p:bldP spid="151" grpId="0"/>
      <p:bldP spid="151" grpId="1"/>
      <p:bldP spid="152" grpId="0"/>
      <p:bldP spid="152" grpId="1"/>
      <p:bldP spid="153" grpId="0"/>
      <p:bldP spid="153" grpId="1"/>
      <p:bldP spid="154" grpId="0"/>
      <p:bldP spid="154" grpId="1"/>
      <p:bldP spid="160" grpId="0" animBg="1"/>
      <p:bldP spid="160" grpId="1" animBg="1"/>
      <p:bldP spid="161" grpId="0" animBg="1"/>
      <p:bldP spid="161" grpId="1" animBg="1"/>
      <p:bldP spid="162" grpId="0" animBg="1"/>
      <p:bldP spid="162" grpId="1" animBg="1"/>
      <p:bldP spid="166" grpId="0" animBg="1"/>
      <p:bldP spid="166" grpId="1" animBg="1"/>
      <p:bldP spid="167" grpId="0" animBg="1"/>
      <p:bldP spid="167" grpId="1" animBg="1"/>
      <p:bldP spid="168" grpId="0" animBg="1"/>
      <p:bldP spid="168" grpId="1" animBg="1"/>
      <p:bldP spid="172" grpId="0"/>
      <p:bldP spid="172" grpId="1"/>
      <p:bldP spid="173" grpId="0"/>
      <p:bldP spid="173" grpId="1"/>
      <p:bldP spid="174" grpId="0"/>
      <p:bldP spid="17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47FC72A7-9BCD-7E44-9B53-060EB012F069}"/>
              </a:ext>
            </a:extLst>
          </p:cNvPr>
          <p:cNvPicPr>
            <a:picLocks/>
          </p:cNvPicPr>
          <p:nvPr/>
        </p:nvPicPr>
        <p:blipFill>
          <a:blip r:embed="rId3">
            <a:alphaModFix amt="50000"/>
          </a:blip>
          <a:stretch>
            <a:fillRect/>
          </a:stretch>
        </p:blipFill>
        <p:spPr>
          <a:xfrm>
            <a:off x="-816147" y="2597416"/>
            <a:ext cx="2788920" cy="2862072"/>
          </a:xfrm>
          <a:prstGeom prst="rect">
            <a:avLst/>
          </a:prstGeom>
          <a:ln>
            <a:noFill/>
          </a:ln>
          <a:effectLst>
            <a:outerShdw blurRad="292100" dist="139700" dir="2700000" algn="tl" rotWithShape="0">
              <a:srgbClr val="333333">
                <a:alpha val="65000"/>
              </a:srgbClr>
            </a:outerShdw>
          </a:effectLst>
          <a:scene3d>
            <a:camera prst="isometricOffAxis2Right">
              <a:rot lat="966000" lon="17129780" rev="0"/>
            </a:camera>
            <a:lightRig rig="threePt" dir="t"/>
          </a:scene3d>
        </p:spPr>
      </p:pic>
      <p:sp>
        <p:nvSpPr>
          <p:cNvPr id="2" name="Title 1">
            <a:extLst>
              <a:ext uri="{FF2B5EF4-FFF2-40B4-BE49-F238E27FC236}">
                <a16:creationId xmlns:a16="http://schemas.microsoft.com/office/drawing/2014/main" id="{A69C328F-3280-5A41-B889-0874C7061309}"/>
              </a:ext>
            </a:extLst>
          </p:cNvPr>
          <p:cNvSpPr>
            <a:spLocks noGrp="1"/>
          </p:cNvSpPr>
          <p:nvPr>
            <p:ph type="title"/>
          </p:nvPr>
        </p:nvSpPr>
        <p:spPr/>
        <p:txBody>
          <a:bodyPr>
            <a:normAutofit/>
          </a:bodyPr>
          <a:lstStyle/>
          <a:p>
            <a:r>
              <a:rPr lang="en-US" sz="4000" dirty="0" err="1"/>
              <a:t>CornerNet</a:t>
            </a:r>
            <a:r>
              <a:rPr lang="en-US" sz="4000" dirty="0"/>
              <a:t>: Detecting Objects as Paired </a:t>
            </a:r>
            <a:r>
              <a:rPr lang="en-US" sz="4000" dirty="0" err="1"/>
              <a:t>Keypoints</a:t>
            </a:r>
            <a:endParaRPr lang="en-US" sz="4000" dirty="0"/>
          </a:p>
        </p:txBody>
      </p:sp>
      <p:sp>
        <p:nvSpPr>
          <p:cNvPr id="4" name="Cube 3">
            <a:extLst>
              <a:ext uri="{FF2B5EF4-FFF2-40B4-BE49-F238E27FC236}">
                <a16:creationId xmlns:a16="http://schemas.microsoft.com/office/drawing/2014/main" id="{CD7173AF-561C-0D46-92E7-ACD5AB6AED77}"/>
              </a:ext>
            </a:extLst>
          </p:cNvPr>
          <p:cNvSpPr/>
          <p:nvPr/>
        </p:nvSpPr>
        <p:spPr>
          <a:xfrm>
            <a:off x="3461160" y="2165384"/>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1A8D18A7-8D1B-7A4F-AF34-9539780CFC05}"/>
              </a:ext>
            </a:extLst>
          </p:cNvPr>
          <p:cNvGrpSpPr/>
          <p:nvPr/>
        </p:nvGrpSpPr>
        <p:grpSpPr>
          <a:xfrm>
            <a:off x="3816290" y="3989889"/>
            <a:ext cx="430401" cy="245006"/>
            <a:chOff x="3254893" y="3003082"/>
            <a:chExt cx="430401" cy="245006"/>
          </a:xfrm>
          <a:solidFill>
            <a:srgbClr val="92D050"/>
          </a:solidFill>
        </p:grpSpPr>
        <p:sp>
          <p:nvSpPr>
            <p:cNvPr id="6" name="Rectangle 5">
              <a:extLst>
                <a:ext uri="{FF2B5EF4-FFF2-40B4-BE49-F238E27FC236}">
                  <a16:creationId xmlns:a16="http://schemas.microsoft.com/office/drawing/2014/main" id="{E9A4031C-9677-FC42-8613-42E43C3EC28E}"/>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B11A37-4444-3B4A-A838-3B5997AC0A91}"/>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9CCAAD-D090-074A-88CC-663A519ED4FD}"/>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0EF442A-CCFD-6349-B97B-7B9EE48D623E}"/>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B89FB20-B7AB-DB4B-83AB-E64A140C2689}"/>
              </a:ext>
            </a:extLst>
          </p:cNvPr>
          <p:cNvGrpSpPr/>
          <p:nvPr/>
        </p:nvGrpSpPr>
        <p:grpSpPr>
          <a:xfrm>
            <a:off x="3816290" y="2815969"/>
            <a:ext cx="419126" cy="242472"/>
            <a:chOff x="6358698" y="2991220"/>
            <a:chExt cx="419126" cy="242472"/>
          </a:xfrm>
          <a:solidFill>
            <a:srgbClr val="FF0000"/>
          </a:solidFill>
        </p:grpSpPr>
        <p:sp>
          <p:nvSpPr>
            <p:cNvPr id="11" name="Rectangle 10">
              <a:extLst>
                <a:ext uri="{FF2B5EF4-FFF2-40B4-BE49-F238E27FC236}">
                  <a16:creationId xmlns:a16="http://schemas.microsoft.com/office/drawing/2014/main" id="{EDF88B70-E7AF-9142-83DF-F1BCAC1FDD1D}"/>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5CCD7-DB58-454E-875D-127487B294D0}"/>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3CB0C5-E9EB-FC4C-ABF9-BA016673658A}"/>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A8C9F3A-3054-C84B-9AB7-3096E0895272}"/>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Cube 14">
            <a:extLst>
              <a:ext uri="{FF2B5EF4-FFF2-40B4-BE49-F238E27FC236}">
                <a16:creationId xmlns:a16="http://schemas.microsoft.com/office/drawing/2014/main" id="{155D626F-D42F-F448-8AA9-B9A2ACFD0699}"/>
              </a:ext>
            </a:extLst>
          </p:cNvPr>
          <p:cNvSpPr/>
          <p:nvPr/>
        </p:nvSpPr>
        <p:spPr>
          <a:xfrm>
            <a:off x="211797" y="2295618"/>
            <a:ext cx="1381246"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A3B69404-A9DD-1B4E-B571-5444F4DDEEAE}"/>
              </a:ext>
            </a:extLst>
          </p:cNvPr>
          <p:cNvSpPr/>
          <p:nvPr/>
        </p:nvSpPr>
        <p:spPr>
          <a:xfrm>
            <a:off x="2691291" y="2165997"/>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A7727C03-C192-FB4B-ADFF-F3ED4F1D87B3}"/>
              </a:ext>
            </a:extLst>
          </p:cNvPr>
          <p:cNvSpPr/>
          <p:nvPr/>
        </p:nvSpPr>
        <p:spPr>
          <a:xfrm>
            <a:off x="1904632" y="2159388"/>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7EDCA26-9858-5845-B10D-5C3AE6416C3A}"/>
              </a:ext>
            </a:extLst>
          </p:cNvPr>
          <p:cNvSpPr txBox="1"/>
          <p:nvPr/>
        </p:nvSpPr>
        <p:spPr>
          <a:xfrm>
            <a:off x="2466201" y="2806087"/>
            <a:ext cx="982889" cy="369332"/>
          </a:xfrm>
          <a:prstGeom prst="rect">
            <a:avLst/>
          </a:prstGeom>
          <a:noFill/>
        </p:spPr>
        <p:txBody>
          <a:bodyPr wrap="square" rtlCol="0">
            <a:spAutoFit/>
          </a:bodyPr>
          <a:lstStyle/>
          <a:p>
            <a:pPr algn="ctr"/>
            <a:r>
              <a:rPr lang="en-US" altLang="zh-TW" dirty="0"/>
              <a:t>Person</a:t>
            </a:r>
            <a:endParaRPr lang="en-US" dirty="0"/>
          </a:p>
        </p:txBody>
      </p:sp>
      <p:sp>
        <p:nvSpPr>
          <p:cNvPr id="19" name="TextBox 18">
            <a:extLst>
              <a:ext uri="{FF2B5EF4-FFF2-40B4-BE49-F238E27FC236}">
                <a16:creationId xmlns:a16="http://schemas.microsoft.com/office/drawing/2014/main" id="{1CEA03AF-8E4B-2640-A591-1BA9D5A0F6A3}"/>
              </a:ext>
            </a:extLst>
          </p:cNvPr>
          <p:cNvSpPr txBox="1"/>
          <p:nvPr/>
        </p:nvSpPr>
        <p:spPr>
          <a:xfrm>
            <a:off x="1495533" y="1509715"/>
            <a:ext cx="1192537" cy="646331"/>
          </a:xfrm>
          <a:prstGeom prst="rect">
            <a:avLst/>
          </a:prstGeom>
          <a:noFill/>
        </p:spPr>
        <p:txBody>
          <a:bodyPr wrap="square" rtlCol="0">
            <a:spAutoFit/>
          </a:bodyPr>
          <a:lstStyle/>
          <a:p>
            <a:pPr algn="ctr"/>
            <a:r>
              <a:rPr lang="en-US" altLang="zh-TW" dirty="0"/>
              <a:t>Top-Left</a:t>
            </a:r>
          </a:p>
          <a:p>
            <a:pPr algn="ctr"/>
            <a:r>
              <a:rPr lang="en-US" dirty="0"/>
              <a:t>Corner?</a:t>
            </a:r>
          </a:p>
        </p:txBody>
      </p:sp>
      <p:sp>
        <p:nvSpPr>
          <p:cNvPr id="20" name="Cube 19">
            <a:extLst>
              <a:ext uri="{FF2B5EF4-FFF2-40B4-BE49-F238E27FC236}">
                <a16:creationId xmlns:a16="http://schemas.microsoft.com/office/drawing/2014/main" id="{A1087EC4-3AAB-C949-A102-88B2345ABC39}"/>
              </a:ext>
            </a:extLst>
          </p:cNvPr>
          <p:cNvSpPr/>
          <p:nvPr/>
        </p:nvSpPr>
        <p:spPr>
          <a:xfrm>
            <a:off x="639830" y="2984331"/>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id="{DBCCFAD8-4DBE-9940-B635-56997ED9D41D}"/>
              </a:ext>
            </a:extLst>
          </p:cNvPr>
          <p:cNvSpPr/>
          <p:nvPr/>
        </p:nvSpPr>
        <p:spPr>
          <a:xfrm>
            <a:off x="848007" y="4771323"/>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id="{DAA61239-6462-B54F-932F-2D26C489C12F}"/>
              </a:ext>
            </a:extLst>
          </p:cNvPr>
          <p:cNvSpPr/>
          <p:nvPr/>
        </p:nvSpPr>
        <p:spPr>
          <a:xfrm>
            <a:off x="276386" y="3514044"/>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EABC86C8-E853-644F-B4C6-A205A86520D2}"/>
              </a:ext>
            </a:extLst>
          </p:cNvPr>
          <p:cNvSpPr/>
          <p:nvPr/>
        </p:nvSpPr>
        <p:spPr>
          <a:xfrm>
            <a:off x="508787" y="4896087"/>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0532AD3-2382-7444-8DC4-3D6735DFAD03}"/>
              </a:ext>
            </a:extLst>
          </p:cNvPr>
          <p:cNvSpPr txBox="1"/>
          <p:nvPr/>
        </p:nvSpPr>
        <p:spPr>
          <a:xfrm>
            <a:off x="2630696" y="1774600"/>
            <a:ext cx="683323" cy="369332"/>
          </a:xfrm>
          <a:prstGeom prst="rect">
            <a:avLst/>
          </a:prstGeom>
          <a:noFill/>
        </p:spPr>
        <p:txBody>
          <a:bodyPr wrap="square" rtlCol="0">
            <a:spAutoFit/>
          </a:bodyPr>
          <a:lstStyle/>
          <a:p>
            <a:pPr algn="ctr"/>
            <a:r>
              <a:rPr lang="en-US" altLang="zh-TW" dirty="0"/>
              <a:t>Class</a:t>
            </a:r>
            <a:endParaRPr lang="en-US" dirty="0"/>
          </a:p>
        </p:txBody>
      </p:sp>
      <p:sp>
        <p:nvSpPr>
          <p:cNvPr id="25" name="TextBox 24">
            <a:extLst>
              <a:ext uri="{FF2B5EF4-FFF2-40B4-BE49-F238E27FC236}">
                <a16:creationId xmlns:a16="http://schemas.microsoft.com/office/drawing/2014/main" id="{BEE1D183-97C1-FB47-9B41-64CAB61D0DA8}"/>
              </a:ext>
            </a:extLst>
          </p:cNvPr>
          <p:cNvSpPr txBox="1"/>
          <p:nvPr/>
        </p:nvSpPr>
        <p:spPr>
          <a:xfrm>
            <a:off x="3462023" y="1478738"/>
            <a:ext cx="1192537" cy="646331"/>
          </a:xfrm>
          <a:prstGeom prst="rect">
            <a:avLst/>
          </a:prstGeom>
          <a:noFill/>
        </p:spPr>
        <p:txBody>
          <a:bodyPr wrap="square" rtlCol="0">
            <a:spAutoFit/>
          </a:bodyPr>
          <a:lstStyle/>
          <a:p>
            <a:pPr algn="ctr"/>
            <a:r>
              <a:rPr lang="en-US" altLang="zh-TW" dirty="0"/>
              <a:t>Whose Top-Left?</a:t>
            </a:r>
            <a:endParaRPr lang="en-US" dirty="0"/>
          </a:p>
        </p:txBody>
      </p:sp>
      <p:sp>
        <p:nvSpPr>
          <p:cNvPr id="26" name="Cube 25">
            <a:extLst>
              <a:ext uri="{FF2B5EF4-FFF2-40B4-BE49-F238E27FC236}">
                <a16:creationId xmlns:a16="http://schemas.microsoft.com/office/drawing/2014/main" id="{BC0ADAB0-781C-2F45-BBE6-0CC6EF2884DD}"/>
              </a:ext>
            </a:extLst>
          </p:cNvPr>
          <p:cNvSpPr/>
          <p:nvPr/>
        </p:nvSpPr>
        <p:spPr>
          <a:xfrm>
            <a:off x="6665375" y="2145020"/>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be 26">
            <a:extLst>
              <a:ext uri="{FF2B5EF4-FFF2-40B4-BE49-F238E27FC236}">
                <a16:creationId xmlns:a16="http://schemas.microsoft.com/office/drawing/2014/main" id="{078B1779-67B1-4A4E-BE74-5BB4F7857F9A}"/>
              </a:ext>
            </a:extLst>
          </p:cNvPr>
          <p:cNvSpPr/>
          <p:nvPr/>
        </p:nvSpPr>
        <p:spPr>
          <a:xfrm>
            <a:off x="5921457" y="2145019"/>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ube 27">
            <a:extLst>
              <a:ext uri="{FF2B5EF4-FFF2-40B4-BE49-F238E27FC236}">
                <a16:creationId xmlns:a16="http://schemas.microsoft.com/office/drawing/2014/main" id="{1EEF1361-DC69-164B-8B76-1A50C2652B79}"/>
              </a:ext>
            </a:extLst>
          </p:cNvPr>
          <p:cNvSpPr/>
          <p:nvPr/>
        </p:nvSpPr>
        <p:spPr>
          <a:xfrm>
            <a:off x="5007599" y="2148044"/>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97AC338-300E-4245-BDB6-988442A66032}"/>
              </a:ext>
            </a:extLst>
          </p:cNvPr>
          <p:cNvSpPr txBox="1"/>
          <p:nvPr/>
        </p:nvSpPr>
        <p:spPr>
          <a:xfrm>
            <a:off x="4523308" y="1490972"/>
            <a:ext cx="1434742" cy="646331"/>
          </a:xfrm>
          <a:prstGeom prst="rect">
            <a:avLst/>
          </a:prstGeom>
          <a:noFill/>
        </p:spPr>
        <p:txBody>
          <a:bodyPr wrap="square" rtlCol="0">
            <a:spAutoFit/>
          </a:bodyPr>
          <a:lstStyle/>
          <a:p>
            <a:pPr algn="ctr"/>
            <a:r>
              <a:rPr lang="en-US" altLang="zh-TW" dirty="0"/>
              <a:t>Bottom-Right</a:t>
            </a:r>
          </a:p>
          <a:p>
            <a:pPr algn="ctr"/>
            <a:r>
              <a:rPr lang="en-US" dirty="0"/>
              <a:t>Corner?</a:t>
            </a:r>
          </a:p>
        </p:txBody>
      </p:sp>
      <p:sp>
        <p:nvSpPr>
          <p:cNvPr id="30" name="TextBox 29">
            <a:extLst>
              <a:ext uri="{FF2B5EF4-FFF2-40B4-BE49-F238E27FC236}">
                <a16:creationId xmlns:a16="http://schemas.microsoft.com/office/drawing/2014/main" id="{C5A83E92-F1B0-5C46-A0F8-68DE99AAFBD5}"/>
              </a:ext>
            </a:extLst>
          </p:cNvPr>
          <p:cNvSpPr txBox="1"/>
          <p:nvPr/>
        </p:nvSpPr>
        <p:spPr>
          <a:xfrm>
            <a:off x="5860862" y="1759342"/>
            <a:ext cx="683323" cy="369332"/>
          </a:xfrm>
          <a:prstGeom prst="rect">
            <a:avLst/>
          </a:prstGeom>
          <a:noFill/>
        </p:spPr>
        <p:txBody>
          <a:bodyPr wrap="square" rtlCol="0">
            <a:spAutoFit/>
          </a:bodyPr>
          <a:lstStyle/>
          <a:p>
            <a:pPr algn="ctr"/>
            <a:r>
              <a:rPr lang="en-US" altLang="zh-TW" dirty="0"/>
              <a:t>Class</a:t>
            </a:r>
            <a:endParaRPr lang="en-US" dirty="0"/>
          </a:p>
        </p:txBody>
      </p:sp>
      <p:sp>
        <p:nvSpPr>
          <p:cNvPr id="31" name="TextBox 30">
            <a:extLst>
              <a:ext uri="{FF2B5EF4-FFF2-40B4-BE49-F238E27FC236}">
                <a16:creationId xmlns:a16="http://schemas.microsoft.com/office/drawing/2014/main" id="{7A1428B1-AD64-EC43-8A4B-65D80C5486C1}"/>
              </a:ext>
            </a:extLst>
          </p:cNvPr>
          <p:cNvSpPr txBox="1"/>
          <p:nvPr/>
        </p:nvSpPr>
        <p:spPr>
          <a:xfrm>
            <a:off x="6541176" y="1478737"/>
            <a:ext cx="1454520" cy="646331"/>
          </a:xfrm>
          <a:prstGeom prst="rect">
            <a:avLst/>
          </a:prstGeom>
          <a:noFill/>
        </p:spPr>
        <p:txBody>
          <a:bodyPr wrap="square" rtlCol="0">
            <a:spAutoFit/>
          </a:bodyPr>
          <a:lstStyle/>
          <a:p>
            <a:pPr algn="ctr"/>
            <a:r>
              <a:rPr lang="en-US" altLang="zh-TW" dirty="0"/>
              <a:t>Whose Bottom-Right?</a:t>
            </a:r>
            <a:endParaRPr lang="en-US" dirty="0"/>
          </a:p>
        </p:txBody>
      </p:sp>
      <p:sp>
        <p:nvSpPr>
          <p:cNvPr id="32" name="TextBox 31">
            <a:extLst>
              <a:ext uri="{FF2B5EF4-FFF2-40B4-BE49-F238E27FC236}">
                <a16:creationId xmlns:a16="http://schemas.microsoft.com/office/drawing/2014/main" id="{55C56F69-B4C6-F84B-99E3-286B7D135E2D}"/>
              </a:ext>
            </a:extLst>
          </p:cNvPr>
          <p:cNvSpPr txBox="1"/>
          <p:nvPr/>
        </p:nvSpPr>
        <p:spPr>
          <a:xfrm>
            <a:off x="1601988" y="2795297"/>
            <a:ext cx="982889" cy="369332"/>
          </a:xfrm>
          <a:prstGeom prst="rect">
            <a:avLst/>
          </a:prstGeom>
          <a:noFill/>
        </p:spPr>
        <p:txBody>
          <a:bodyPr wrap="square" rtlCol="0">
            <a:spAutoFit/>
          </a:bodyPr>
          <a:lstStyle/>
          <a:p>
            <a:pPr algn="ctr"/>
            <a:r>
              <a:rPr lang="en-US" altLang="zh-TW" dirty="0"/>
              <a:t>Yes</a:t>
            </a:r>
            <a:endParaRPr lang="en-US" dirty="0"/>
          </a:p>
        </p:txBody>
      </p:sp>
      <p:sp>
        <p:nvSpPr>
          <p:cNvPr id="33" name="TextBox 32">
            <a:extLst>
              <a:ext uri="{FF2B5EF4-FFF2-40B4-BE49-F238E27FC236}">
                <a16:creationId xmlns:a16="http://schemas.microsoft.com/office/drawing/2014/main" id="{44447AA0-F94E-124B-9D20-7E612B585806}"/>
              </a:ext>
            </a:extLst>
          </p:cNvPr>
          <p:cNvSpPr txBox="1"/>
          <p:nvPr/>
        </p:nvSpPr>
        <p:spPr>
          <a:xfrm>
            <a:off x="4706403" y="2764264"/>
            <a:ext cx="982889" cy="369332"/>
          </a:xfrm>
          <a:prstGeom prst="rect">
            <a:avLst/>
          </a:prstGeom>
          <a:noFill/>
        </p:spPr>
        <p:txBody>
          <a:bodyPr wrap="square" rtlCol="0">
            <a:spAutoFit/>
          </a:bodyPr>
          <a:lstStyle/>
          <a:p>
            <a:pPr algn="ctr"/>
            <a:r>
              <a:rPr lang="en-US" altLang="zh-TW" dirty="0"/>
              <a:t>No</a:t>
            </a:r>
            <a:endParaRPr lang="en-US" dirty="0"/>
          </a:p>
        </p:txBody>
      </p:sp>
      <p:sp>
        <p:nvSpPr>
          <p:cNvPr id="34" name="Cube 33">
            <a:extLst>
              <a:ext uri="{FF2B5EF4-FFF2-40B4-BE49-F238E27FC236}">
                <a16:creationId xmlns:a16="http://schemas.microsoft.com/office/drawing/2014/main" id="{918BC128-238F-374E-9CCB-CAD1D4617A30}"/>
              </a:ext>
            </a:extLst>
          </p:cNvPr>
          <p:cNvSpPr/>
          <p:nvPr/>
        </p:nvSpPr>
        <p:spPr>
          <a:xfrm>
            <a:off x="3456040" y="3342933"/>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ube 34">
            <a:extLst>
              <a:ext uri="{FF2B5EF4-FFF2-40B4-BE49-F238E27FC236}">
                <a16:creationId xmlns:a16="http://schemas.microsoft.com/office/drawing/2014/main" id="{48B97845-94FD-C540-B45C-17F9DDC0ED02}"/>
              </a:ext>
            </a:extLst>
          </p:cNvPr>
          <p:cNvSpPr/>
          <p:nvPr/>
        </p:nvSpPr>
        <p:spPr>
          <a:xfrm>
            <a:off x="2686171" y="3343546"/>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ube 35">
            <a:extLst>
              <a:ext uri="{FF2B5EF4-FFF2-40B4-BE49-F238E27FC236}">
                <a16:creationId xmlns:a16="http://schemas.microsoft.com/office/drawing/2014/main" id="{BD2B741E-7B5E-2F47-9E39-78B23FB3709E}"/>
              </a:ext>
            </a:extLst>
          </p:cNvPr>
          <p:cNvSpPr/>
          <p:nvPr/>
        </p:nvSpPr>
        <p:spPr>
          <a:xfrm>
            <a:off x="1899512" y="3336937"/>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be 36">
            <a:extLst>
              <a:ext uri="{FF2B5EF4-FFF2-40B4-BE49-F238E27FC236}">
                <a16:creationId xmlns:a16="http://schemas.microsoft.com/office/drawing/2014/main" id="{B5579EE8-4DE3-2D49-B299-ACE46FC49D09}"/>
              </a:ext>
            </a:extLst>
          </p:cNvPr>
          <p:cNvSpPr/>
          <p:nvPr/>
        </p:nvSpPr>
        <p:spPr>
          <a:xfrm>
            <a:off x="6660255" y="3322569"/>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be 37">
            <a:extLst>
              <a:ext uri="{FF2B5EF4-FFF2-40B4-BE49-F238E27FC236}">
                <a16:creationId xmlns:a16="http://schemas.microsoft.com/office/drawing/2014/main" id="{D526A46B-32CD-ED4C-9579-AC10D6BBED35}"/>
              </a:ext>
            </a:extLst>
          </p:cNvPr>
          <p:cNvSpPr/>
          <p:nvPr/>
        </p:nvSpPr>
        <p:spPr>
          <a:xfrm>
            <a:off x="5916337" y="3322568"/>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ube 38">
            <a:extLst>
              <a:ext uri="{FF2B5EF4-FFF2-40B4-BE49-F238E27FC236}">
                <a16:creationId xmlns:a16="http://schemas.microsoft.com/office/drawing/2014/main" id="{181BFE3F-F685-A64E-AF48-7A98DD0FF991}"/>
              </a:ext>
            </a:extLst>
          </p:cNvPr>
          <p:cNvSpPr/>
          <p:nvPr/>
        </p:nvSpPr>
        <p:spPr>
          <a:xfrm>
            <a:off x="5002479" y="3325593"/>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67089C5A-7E64-E247-A814-7D7E83C31AD7}"/>
              </a:ext>
            </a:extLst>
          </p:cNvPr>
          <p:cNvSpPr txBox="1"/>
          <p:nvPr/>
        </p:nvSpPr>
        <p:spPr>
          <a:xfrm>
            <a:off x="1560353" y="3925819"/>
            <a:ext cx="982889" cy="369332"/>
          </a:xfrm>
          <a:prstGeom prst="rect">
            <a:avLst/>
          </a:prstGeom>
          <a:noFill/>
        </p:spPr>
        <p:txBody>
          <a:bodyPr wrap="square" rtlCol="0">
            <a:spAutoFit/>
          </a:bodyPr>
          <a:lstStyle/>
          <a:p>
            <a:pPr algn="ctr"/>
            <a:r>
              <a:rPr lang="en-US" altLang="zh-TW" dirty="0"/>
              <a:t>Yes</a:t>
            </a:r>
            <a:endParaRPr lang="en-US" dirty="0"/>
          </a:p>
        </p:txBody>
      </p:sp>
      <p:sp>
        <p:nvSpPr>
          <p:cNvPr id="41" name="TextBox 40">
            <a:extLst>
              <a:ext uri="{FF2B5EF4-FFF2-40B4-BE49-F238E27FC236}">
                <a16:creationId xmlns:a16="http://schemas.microsoft.com/office/drawing/2014/main" id="{959D58BE-D5F3-214D-9284-56AA3BF374E5}"/>
              </a:ext>
            </a:extLst>
          </p:cNvPr>
          <p:cNvSpPr txBox="1"/>
          <p:nvPr/>
        </p:nvSpPr>
        <p:spPr>
          <a:xfrm>
            <a:off x="2468398" y="3925819"/>
            <a:ext cx="982889" cy="369332"/>
          </a:xfrm>
          <a:prstGeom prst="rect">
            <a:avLst/>
          </a:prstGeom>
          <a:noFill/>
        </p:spPr>
        <p:txBody>
          <a:bodyPr wrap="square" rtlCol="0">
            <a:spAutoFit/>
          </a:bodyPr>
          <a:lstStyle/>
          <a:p>
            <a:pPr algn="ctr"/>
            <a:r>
              <a:rPr lang="en-US" altLang="zh-TW" dirty="0"/>
              <a:t>Person</a:t>
            </a:r>
            <a:endParaRPr lang="en-US" dirty="0"/>
          </a:p>
        </p:txBody>
      </p:sp>
      <p:grpSp>
        <p:nvGrpSpPr>
          <p:cNvPr id="42" name="Group 41">
            <a:extLst>
              <a:ext uri="{FF2B5EF4-FFF2-40B4-BE49-F238E27FC236}">
                <a16:creationId xmlns:a16="http://schemas.microsoft.com/office/drawing/2014/main" id="{332ABC7F-E30F-8F46-B633-68EF2B0933B3}"/>
              </a:ext>
            </a:extLst>
          </p:cNvPr>
          <p:cNvGrpSpPr/>
          <p:nvPr/>
        </p:nvGrpSpPr>
        <p:grpSpPr>
          <a:xfrm>
            <a:off x="6991443" y="6357156"/>
            <a:ext cx="430401" cy="245006"/>
            <a:chOff x="3254893" y="3003082"/>
            <a:chExt cx="430401" cy="245006"/>
          </a:xfrm>
          <a:solidFill>
            <a:srgbClr val="92D050"/>
          </a:solidFill>
        </p:grpSpPr>
        <p:sp>
          <p:nvSpPr>
            <p:cNvPr id="43" name="Rectangle 42">
              <a:extLst>
                <a:ext uri="{FF2B5EF4-FFF2-40B4-BE49-F238E27FC236}">
                  <a16:creationId xmlns:a16="http://schemas.microsoft.com/office/drawing/2014/main" id="{BD203FC5-64E0-2647-8946-1C7440A34C38}"/>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6F36ECF-6627-E84C-B740-186F5700DAEE}"/>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B8F7038-5639-9C40-A9D4-6D805A9C6A3E}"/>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A909F18-5F6E-264C-AD0F-9EAEE15B86C6}"/>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7" name="Cube 46">
            <a:extLst>
              <a:ext uri="{FF2B5EF4-FFF2-40B4-BE49-F238E27FC236}">
                <a16:creationId xmlns:a16="http://schemas.microsoft.com/office/drawing/2014/main" id="{6B1C5A3D-2196-9F44-ABC4-40D3E03B6BF3}"/>
              </a:ext>
            </a:extLst>
          </p:cNvPr>
          <p:cNvSpPr/>
          <p:nvPr/>
        </p:nvSpPr>
        <p:spPr>
          <a:xfrm>
            <a:off x="3471895" y="4480748"/>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ube 47">
            <a:extLst>
              <a:ext uri="{FF2B5EF4-FFF2-40B4-BE49-F238E27FC236}">
                <a16:creationId xmlns:a16="http://schemas.microsoft.com/office/drawing/2014/main" id="{8308A96A-F4FC-DD4A-8EA0-123CCCB9750C}"/>
              </a:ext>
            </a:extLst>
          </p:cNvPr>
          <p:cNvSpPr/>
          <p:nvPr/>
        </p:nvSpPr>
        <p:spPr>
          <a:xfrm>
            <a:off x="2702026" y="4481361"/>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a:extLst>
              <a:ext uri="{FF2B5EF4-FFF2-40B4-BE49-F238E27FC236}">
                <a16:creationId xmlns:a16="http://schemas.microsoft.com/office/drawing/2014/main" id="{38F76A86-613B-AD41-9441-E5855D4996A6}"/>
              </a:ext>
            </a:extLst>
          </p:cNvPr>
          <p:cNvSpPr/>
          <p:nvPr/>
        </p:nvSpPr>
        <p:spPr>
          <a:xfrm>
            <a:off x="1915367" y="4474752"/>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a:extLst>
              <a:ext uri="{FF2B5EF4-FFF2-40B4-BE49-F238E27FC236}">
                <a16:creationId xmlns:a16="http://schemas.microsoft.com/office/drawing/2014/main" id="{8D30B5BB-817E-7548-99CD-F3AB9B140E16}"/>
              </a:ext>
            </a:extLst>
          </p:cNvPr>
          <p:cNvSpPr/>
          <p:nvPr/>
        </p:nvSpPr>
        <p:spPr>
          <a:xfrm>
            <a:off x="6676110" y="4460384"/>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ube 50">
            <a:extLst>
              <a:ext uri="{FF2B5EF4-FFF2-40B4-BE49-F238E27FC236}">
                <a16:creationId xmlns:a16="http://schemas.microsoft.com/office/drawing/2014/main" id="{AFAF971D-F3E1-A84D-A540-B4457E268068}"/>
              </a:ext>
            </a:extLst>
          </p:cNvPr>
          <p:cNvSpPr/>
          <p:nvPr/>
        </p:nvSpPr>
        <p:spPr>
          <a:xfrm>
            <a:off x="5932192" y="4460383"/>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ube 51">
            <a:extLst>
              <a:ext uri="{FF2B5EF4-FFF2-40B4-BE49-F238E27FC236}">
                <a16:creationId xmlns:a16="http://schemas.microsoft.com/office/drawing/2014/main" id="{43500BF3-771B-9940-BB76-14DB49071A8F}"/>
              </a:ext>
            </a:extLst>
          </p:cNvPr>
          <p:cNvSpPr/>
          <p:nvPr/>
        </p:nvSpPr>
        <p:spPr>
          <a:xfrm>
            <a:off x="5018334" y="4463408"/>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D85FC629-4C66-DB4E-AFE9-FA279A46434B}"/>
              </a:ext>
            </a:extLst>
          </p:cNvPr>
          <p:cNvSpPr txBox="1"/>
          <p:nvPr/>
        </p:nvSpPr>
        <p:spPr>
          <a:xfrm>
            <a:off x="4705159" y="5040077"/>
            <a:ext cx="982889" cy="369332"/>
          </a:xfrm>
          <a:prstGeom prst="rect">
            <a:avLst/>
          </a:prstGeom>
          <a:noFill/>
        </p:spPr>
        <p:txBody>
          <a:bodyPr wrap="square" rtlCol="0">
            <a:spAutoFit/>
          </a:bodyPr>
          <a:lstStyle/>
          <a:p>
            <a:pPr algn="ctr"/>
            <a:r>
              <a:rPr lang="en-US" altLang="zh-TW" dirty="0"/>
              <a:t>Yes</a:t>
            </a:r>
            <a:endParaRPr lang="en-US" dirty="0"/>
          </a:p>
        </p:txBody>
      </p:sp>
      <p:sp>
        <p:nvSpPr>
          <p:cNvPr id="54" name="TextBox 53">
            <a:extLst>
              <a:ext uri="{FF2B5EF4-FFF2-40B4-BE49-F238E27FC236}">
                <a16:creationId xmlns:a16="http://schemas.microsoft.com/office/drawing/2014/main" id="{D1FA573C-31C2-764F-9FF4-0D88423EF9DC}"/>
              </a:ext>
            </a:extLst>
          </p:cNvPr>
          <p:cNvSpPr txBox="1"/>
          <p:nvPr/>
        </p:nvSpPr>
        <p:spPr>
          <a:xfrm>
            <a:off x="5754215" y="5050245"/>
            <a:ext cx="982889" cy="369332"/>
          </a:xfrm>
          <a:prstGeom prst="rect">
            <a:avLst/>
          </a:prstGeom>
          <a:noFill/>
        </p:spPr>
        <p:txBody>
          <a:bodyPr wrap="square" rtlCol="0">
            <a:spAutoFit/>
          </a:bodyPr>
          <a:lstStyle/>
          <a:p>
            <a:pPr algn="ctr"/>
            <a:r>
              <a:rPr lang="en-US" altLang="zh-TW" dirty="0"/>
              <a:t>Person</a:t>
            </a:r>
            <a:endParaRPr lang="en-US" dirty="0"/>
          </a:p>
        </p:txBody>
      </p:sp>
      <p:sp>
        <p:nvSpPr>
          <p:cNvPr id="55" name="TextBox 54">
            <a:extLst>
              <a:ext uri="{FF2B5EF4-FFF2-40B4-BE49-F238E27FC236}">
                <a16:creationId xmlns:a16="http://schemas.microsoft.com/office/drawing/2014/main" id="{F4E3547A-4A5D-8846-858F-B0889CAF0FE7}"/>
              </a:ext>
            </a:extLst>
          </p:cNvPr>
          <p:cNvSpPr txBox="1"/>
          <p:nvPr/>
        </p:nvSpPr>
        <p:spPr>
          <a:xfrm>
            <a:off x="4705159" y="3925819"/>
            <a:ext cx="982889" cy="369332"/>
          </a:xfrm>
          <a:prstGeom prst="rect">
            <a:avLst/>
          </a:prstGeom>
          <a:noFill/>
        </p:spPr>
        <p:txBody>
          <a:bodyPr wrap="square" rtlCol="0">
            <a:spAutoFit/>
          </a:bodyPr>
          <a:lstStyle/>
          <a:p>
            <a:pPr algn="ctr"/>
            <a:r>
              <a:rPr lang="en-US" altLang="zh-TW" dirty="0"/>
              <a:t>No</a:t>
            </a:r>
            <a:endParaRPr lang="en-US" dirty="0"/>
          </a:p>
        </p:txBody>
      </p:sp>
      <p:sp>
        <p:nvSpPr>
          <p:cNvPr id="56" name="TextBox 55">
            <a:extLst>
              <a:ext uri="{FF2B5EF4-FFF2-40B4-BE49-F238E27FC236}">
                <a16:creationId xmlns:a16="http://schemas.microsoft.com/office/drawing/2014/main" id="{8FDE59A2-016F-E24D-BD57-8542D3445E3D}"/>
              </a:ext>
            </a:extLst>
          </p:cNvPr>
          <p:cNvSpPr txBox="1"/>
          <p:nvPr/>
        </p:nvSpPr>
        <p:spPr>
          <a:xfrm>
            <a:off x="1592947" y="5044475"/>
            <a:ext cx="982889" cy="369332"/>
          </a:xfrm>
          <a:prstGeom prst="rect">
            <a:avLst/>
          </a:prstGeom>
          <a:noFill/>
        </p:spPr>
        <p:txBody>
          <a:bodyPr wrap="square" rtlCol="0">
            <a:spAutoFit/>
          </a:bodyPr>
          <a:lstStyle/>
          <a:p>
            <a:pPr algn="ctr"/>
            <a:r>
              <a:rPr lang="en-US" altLang="zh-TW" dirty="0"/>
              <a:t>No</a:t>
            </a:r>
            <a:endParaRPr lang="en-US" dirty="0"/>
          </a:p>
        </p:txBody>
      </p:sp>
      <p:sp>
        <p:nvSpPr>
          <p:cNvPr id="57" name="Cube 56">
            <a:extLst>
              <a:ext uri="{FF2B5EF4-FFF2-40B4-BE49-F238E27FC236}">
                <a16:creationId xmlns:a16="http://schemas.microsoft.com/office/drawing/2014/main" id="{04AE8270-9F79-4F49-A786-3CBBC062F271}"/>
              </a:ext>
            </a:extLst>
          </p:cNvPr>
          <p:cNvSpPr/>
          <p:nvPr/>
        </p:nvSpPr>
        <p:spPr>
          <a:xfrm>
            <a:off x="3471895" y="5758133"/>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ube 57">
            <a:extLst>
              <a:ext uri="{FF2B5EF4-FFF2-40B4-BE49-F238E27FC236}">
                <a16:creationId xmlns:a16="http://schemas.microsoft.com/office/drawing/2014/main" id="{348D90E7-0E73-A240-866B-F1540A0ECEC1}"/>
              </a:ext>
            </a:extLst>
          </p:cNvPr>
          <p:cNvSpPr/>
          <p:nvPr/>
        </p:nvSpPr>
        <p:spPr>
          <a:xfrm>
            <a:off x="2702026" y="5758746"/>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ube 58">
            <a:extLst>
              <a:ext uri="{FF2B5EF4-FFF2-40B4-BE49-F238E27FC236}">
                <a16:creationId xmlns:a16="http://schemas.microsoft.com/office/drawing/2014/main" id="{684F7147-FC7B-A84C-98BD-0130EE343428}"/>
              </a:ext>
            </a:extLst>
          </p:cNvPr>
          <p:cNvSpPr/>
          <p:nvPr/>
        </p:nvSpPr>
        <p:spPr>
          <a:xfrm>
            <a:off x="1915367" y="5752137"/>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ube 59">
            <a:extLst>
              <a:ext uri="{FF2B5EF4-FFF2-40B4-BE49-F238E27FC236}">
                <a16:creationId xmlns:a16="http://schemas.microsoft.com/office/drawing/2014/main" id="{E5D37B15-6054-B64B-927C-5907D4BDEAB8}"/>
              </a:ext>
            </a:extLst>
          </p:cNvPr>
          <p:cNvSpPr/>
          <p:nvPr/>
        </p:nvSpPr>
        <p:spPr>
          <a:xfrm>
            <a:off x="6676110" y="5737769"/>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ube 60">
            <a:extLst>
              <a:ext uri="{FF2B5EF4-FFF2-40B4-BE49-F238E27FC236}">
                <a16:creationId xmlns:a16="http://schemas.microsoft.com/office/drawing/2014/main" id="{48236775-D3A9-7F42-A819-9098BB3B4028}"/>
              </a:ext>
            </a:extLst>
          </p:cNvPr>
          <p:cNvSpPr/>
          <p:nvPr/>
        </p:nvSpPr>
        <p:spPr>
          <a:xfrm>
            <a:off x="5932192" y="5737768"/>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ube 61">
            <a:extLst>
              <a:ext uri="{FF2B5EF4-FFF2-40B4-BE49-F238E27FC236}">
                <a16:creationId xmlns:a16="http://schemas.microsoft.com/office/drawing/2014/main" id="{0350F5C5-D5B9-B742-A633-314F8290ED3B}"/>
              </a:ext>
            </a:extLst>
          </p:cNvPr>
          <p:cNvSpPr/>
          <p:nvPr/>
        </p:nvSpPr>
        <p:spPr>
          <a:xfrm>
            <a:off x="5018334" y="5740793"/>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614CDB3-11A1-6B4C-B329-6C222F6E6A08}"/>
              </a:ext>
            </a:extLst>
          </p:cNvPr>
          <p:cNvSpPr txBox="1"/>
          <p:nvPr/>
        </p:nvSpPr>
        <p:spPr>
          <a:xfrm>
            <a:off x="4745535" y="6335425"/>
            <a:ext cx="982889" cy="369332"/>
          </a:xfrm>
          <a:prstGeom prst="rect">
            <a:avLst/>
          </a:prstGeom>
          <a:noFill/>
        </p:spPr>
        <p:txBody>
          <a:bodyPr wrap="square" rtlCol="0">
            <a:spAutoFit/>
          </a:bodyPr>
          <a:lstStyle/>
          <a:p>
            <a:pPr algn="ctr"/>
            <a:r>
              <a:rPr lang="en-US" altLang="zh-TW" dirty="0"/>
              <a:t>Yes</a:t>
            </a:r>
            <a:endParaRPr lang="en-US" dirty="0"/>
          </a:p>
        </p:txBody>
      </p:sp>
      <p:sp>
        <p:nvSpPr>
          <p:cNvPr id="64" name="TextBox 63">
            <a:extLst>
              <a:ext uri="{FF2B5EF4-FFF2-40B4-BE49-F238E27FC236}">
                <a16:creationId xmlns:a16="http://schemas.microsoft.com/office/drawing/2014/main" id="{50B7C04D-A330-7447-8C04-624BAB031771}"/>
              </a:ext>
            </a:extLst>
          </p:cNvPr>
          <p:cNvSpPr txBox="1"/>
          <p:nvPr/>
        </p:nvSpPr>
        <p:spPr>
          <a:xfrm>
            <a:off x="5753078" y="6336269"/>
            <a:ext cx="982889" cy="369332"/>
          </a:xfrm>
          <a:prstGeom prst="rect">
            <a:avLst/>
          </a:prstGeom>
          <a:noFill/>
        </p:spPr>
        <p:txBody>
          <a:bodyPr wrap="square" rtlCol="0">
            <a:spAutoFit/>
          </a:bodyPr>
          <a:lstStyle/>
          <a:p>
            <a:pPr algn="ctr"/>
            <a:r>
              <a:rPr lang="en-US" altLang="zh-TW" dirty="0"/>
              <a:t>Person</a:t>
            </a:r>
            <a:endParaRPr lang="en-US" dirty="0"/>
          </a:p>
        </p:txBody>
      </p:sp>
      <p:sp>
        <p:nvSpPr>
          <p:cNvPr id="65" name="TextBox 64">
            <a:extLst>
              <a:ext uri="{FF2B5EF4-FFF2-40B4-BE49-F238E27FC236}">
                <a16:creationId xmlns:a16="http://schemas.microsoft.com/office/drawing/2014/main" id="{62267C91-9DD8-6145-AC63-40EA1D01C2FD}"/>
              </a:ext>
            </a:extLst>
          </p:cNvPr>
          <p:cNvSpPr txBox="1"/>
          <p:nvPr/>
        </p:nvSpPr>
        <p:spPr>
          <a:xfrm>
            <a:off x="1611092" y="6330771"/>
            <a:ext cx="982889" cy="369332"/>
          </a:xfrm>
          <a:prstGeom prst="rect">
            <a:avLst/>
          </a:prstGeom>
          <a:noFill/>
        </p:spPr>
        <p:txBody>
          <a:bodyPr wrap="square" rtlCol="0">
            <a:spAutoFit/>
          </a:bodyPr>
          <a:lstStyle/>
          <a:p>
            <a:pPr algn="ctr"/>
            <a:r>
              <a:rPr lang="en-US" altLang="zh-TW" dirty="0"/>
              <a:t>No</a:t>
            </a:r>
            <a:endParaRPr lang="en-US" dirty="0"/>
          </a:p>
        </p:txBody>
      </p:sp>
      <p:grpSp>
        <p:nvGrpSpPr>
          <p:cNvPr id="66" name="Group 65">
            <a:extLst>
              <a:ext uri="{FF2B5EF4-FFF2-40B4-BE49-F238E27FC236}">
                <a16:creationId xmlns:a16="http://schemas.microsoft.com/office/drawing/2014/main" id="{2E9F8B5B-08C0-CD46-9697-0FD7871DCC13}"/>
              </a:ext>
            </a:extLst>
          </p:cNvPr>
          <p:cNvGrpSpPr/>
          <p:nvPr/>
        </p:nvGrpSpPr>
        <p:grpSpPr>
          <a:xfrm>
            <a:off x="6997082" y="5061467"/>
            <a:ext cx="419126" cy="242472"/>
            <a:chOff x="6358698" y="2991220"/>
            <a:chExt cx="419126" cy="242472"/>
          </a:xfrm>
          <a:solidFill>
            <a:srgbClr val="FF0000"/>
          </a:solidFill>
        </p:grpSpPr>
        <p:sp>
          <p:nvSpPr>
            <p:cNvPr id="67" name="Rectangle 66">
              <a:extLst>
                <a:ext uri="{FF2B5EF4-FFF2-40B4-BE49-F238E27FC236}">
                  <a16:creationId xmlns:a16="http://schemas.microsoft.com/office/drawing/2014/main" id="{F22CC990-BF40-9C44-AB03-2C91771C1F0E}"/>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1FA4F59-A7AA-5E48-8C36-B8DEE600F07E}"/>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A420DF5-4862-7E49-8543-849101E757B2}"/>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515608DB-21DE-414A-B1F5-7975CF21EBAE}"/>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a:extLst>
              <a:ext uri="{FF2B5EF4-FFF2-40B4-BE49-F238E27FC236}">
                <a16:creationId xmlns:a16="http://schemas.microsoft.com/office/drawing/2014/main" id="{09A40E28-0ADE-5A4A-B738-6CE6FA2468F2}"/>
              </a:ext>
            </a:extLst>
          </p:cNvPr>
          <p:cNvCxnSpPr>
            <a:cxnSpLocks/>
          </p:cNvCxnSpPr>
          <p:nvPr/>
        </p:nvCxnSpPr>
        <p:spPr>
          <a:xfrm>
            <a:off x="2090353" y="250556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84D2E2CF-06BB-2C43-A28D-C6922C8C5DEF}"/>
              </a:ext>
            </a:extLst>
          </p:cNvPr>
          <p:cNvCxnSpPr>
            <a:cxnSpLocks/>
          </p:cNvCxnSpPr>
          <p:nvPr/>
        </p:nvCxnSpPr>
        <p:spPr>
          <a:xfrm>
            <a:off x="2967238" y="250556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FB09017-96A7-994B-BDE1-41B83B105CAA}"/>
              </a:ext>
            </a:extLst>
          </p:cNvPr>
          <p:cNvCxnSpPr>
            <a:cxnSpLocks/>
          </p:cNvCxnSpPr>
          <p:nvPr/>
        </p:nvCxnSpPr>
        <p:spPr>
          <a:xfrm>
            <a:off x="3996940" y="250300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7968E9DA-1A37-804E-9B0A-465B9E41AEA8}"/>
              </a:ext>
            </a:extLst>
          </p:cNvPr>
          <p:cNvCxnSpPr>
            <a:cxnSpLocks/>
          </p:cNvCxnSpPr>
          <p:nvPr/>
        </p:nvCxnSpPr>
        <p:spPr>
          <a:xfrm>
            <a:off x="5207331" y="2503001"/>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4D4A425F-20BD-2044-A092-4C8FEE317CEC}"/>
              </a:ext>
            </a:extLst>
          </p:cNvPr>
          <p:cNvCxnSpPr>
            <a:cxnSpLocks/>
          </p:cNvCxnSpPr>
          <p:nvPr/>
        </p:nvCxnSpPr>
        <p:spPr>
          <a:xfrm>
            <a:off x="2090353" y="3684033"/>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7CA642D0-1C4E-374A-9B5E-B54DF1FB587F}"/>
              </a:ext>
            </a:extLst>
          </p:cNvPr>
          <p:cNvCxnSpPr>
            <a:cxnSpLocks/>
          </p:cNvCxnSpPr>
          <p:nvPr/>
        </p:nvCxnSpPr>
        <p:spPr>
          <a:xfrm>
            <a:off x="2967238" y="3684033"/>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7F1769DD-DC56-8B4D-A601-BC70697189F9}"/>
              </a:ext>
            </a:extLst>
          </p:cNvPr>
          <p:cNvCxnSpPr>
            <a:cxnSpLocks/>
          </p:cNvCxnSpPr>
          <p:nvPr/>
        </p:nvCxnSpPr>
        <p:spPr>
          <a:xfrm>
            <a:off x="4013013" y="370087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C4908106-5347-4A46-AB07-E008DA8A1972}"/>
              </a:ext>
            </a:extLst>
          </p:cNvPr>
          <p:cNvCxnSpPr>
            <a:cxnSpLocks/>
          </p:cNvCxnSpPr>
          <p:nvPr/>
        </p:nvCxnSpPr>
        <p:spPr>
          <a:xfrm>
            <a:off x="5207331" y="368146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B0237737-AECE-BF4E-ACCA-2039593C9E64}"/>
              </a:ext>
            </a:extLst>
          </p:cNvPr>
          <p:cNvCxnSpPr>
            <a:cxnSpLocks/>
          </p:cNvCxnSpPr>
          <p:nvPr/>
        </p:nvCxnSpPr>
        <p:spPr>
          <a:xfrm>
            <a:off x="2112500" y="4825679"/>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8B52D4CF-7B01-F747-A118-3CBA4FE3B812}"/>
              </a:ext>
            </a:extLst>
          </p:cNvPr>
          <p:cNvCxnSpPr>
            <a:cxnSpLocks/>
          </p:cNvCxnSpPr>
          <p:nvPr/>
        </p:nvCxnSpPr>
        <p:spPr>
          <a:xfrm>
            <a:off x="5207331" y="480868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FF1C8A71-5B0B-1148-8D09-BF1E5751CD72}"/>
              </a:ext>
            </a:extLst>
          </p:cNvPr>
          <p:cNvCxnSpPr>
            <a:cxnSpLocks/>
          </p:cNvCxnSpPr>
          <p:nvPr/>
        </p:nvCxnSpPr>
        <p:spPr>
          <a:xfrm>
            <a:off x="6205153" y="480868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68ADF3FD-2D97-3243-8C45-9CBBBD8B7CE5}"/>
              </a:ext>
            </a:extLst>
          </p:cNvPr>
          <p:cNvCxnSpPr>
            <a:cxnSpLocks/>
          </p:cNvCxnSpPr>
          <p:nvPr/>
        </p:nvCxnSpPr>
        <p:spPr>
          <a:xfrm>
            <a:off x="7206645" y="4808687"/>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EB879EE8-B47B-AB4F-B9D3-02D6495A7E64}"/>
              </a:ext>
            </a:extLst>
          </p:cNvPr>
          <p:cNvCxnSpPr>
            <a:stCxn id="20" idx="5"/>
            <a:endCxn id="17" idx="2"/>
          </p:cNvCxnSpPr>
          <p:nvPr/>
        </p:nvCxnSpPr>
        <p:spPr>
          <a:xfrm flipV="1">
            <a:off x="1329586" y="2338607"/>
            <a:ext cx="575046" cy="737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F0DE806-0153-ED48-BE9C-5AA1FC8319B5}"/>
              </a:ext>
            </a:extLst>
          </p:cNvPr>
          <p:cNvCxnSpPr>
            <a:cxnSpLocks/>
            <a:stCxn id="22" idx="5"/>
            <a:endCxn id="36" idx="2"/>
          </p:cNvCxnSpPr>
          <p:nvPr/>
        </p:nvCxnSpPr>
        <p:spPr>
          <a:xfrm flipV="1">
            <a:off x="966142" y="3516156"/>
            <a:ext cx="933370" cy="89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A9DBFCA-9DAD-0D4D-ABC3-365D3C552CB2}"/>
              </a:ext>
            </a:extLst>
          </p:cNvPr>
          <p:cNvCxnSpPr>
            <a:cxnSpLocks/>
            <a:stCxn id="23" idx="5"/>
            <a:endCxn id="59" idx="2"/>
          </p:cNvCxnSpPr>
          <p:nvPr/>
        </p:nvCxnSpPr>
        <p:spPr>
          <a:xfrm>
            <a:off x="1198543" y="4987620"/>
            <a:ext cx="716824" cy="9437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46E3DE6-DD9B-F34F-A7D5-D1F9639B8D3F}"/>
              </a:ext>
            </a:extLst>
          </p:cNvPr>
          <p:cNvCxnSpPr>
            <a:cxnSpLocks/>
            <a:stCxn id="21" idx="5"/>
            <a:endCxn id="49" idx="2"/>
          </p:cNvCxnSpPr>
          <p:nvPr/>
        </p:nvCxnSpPr>
        <p:spPr>
          <a:xfrm flipV="1">
            <a:off x="1537763" y="4653971"/>
            <a:ext cx="377604" cy="2088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4E59EDD-F5E3-794A-84EF-E3BEF2DAEC12}"/>
              </a:ext>
            </a:extLst>
          </p:cNvPr>
          <p:cNvCxnSpPr>
            <a:cxnSpLocks/>
          </p:cNvCxnSpPr>
          <p:nvPr/>
        </p:nvCxnSpPr>
        <p:spPr>
          <a:xfrm>
            <a:off x="5236485" y="612136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5529D9ED-55D0-2F40-A19B-5718ACA9D41A}"/>
              </a:ext>
            </a:extLst>
          </p:cNvPr>
          <p:cNvCxnSpPr>
            <a:cxnSpLocks/>
          </p:cNvCxnSpPr>
          <p:nvPr/>
        </p:nvCxnSpPr>
        <p:spPr>
          <a:xfrm>
            <a:off x="6234307" y="612136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186C8162-9016-DE48-BF65-B31464EB7527}"/>
              </a:ext>
            </a:extLst>
          </p:cNvPr>
          <p:cNvCxnSpPr>
            <a:cxnSpLocks/>
          </p:cNvCxnSpPr>
          <p:nvPr/>
        </p:nvCxnSpPr>
        <p:spPr>
          <a:xfrm>
            <a:off x="7235799" y="612136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2C7A03C0-2166-FC42-B01D-35756D9C5BE4}"/>
              </a:ext>
            </a:extLst>
          </p:cNvPr>
          <p:cNvCxnSpPr>
            <a:cxnSpLocks/>
          </p:cNvCxnSpPr>
          <p:nvPr/>
        </p:nvCxnSpPr>
        <p:spPr>
          <a:xfrm>
            <a:off x="2112500" y="6094983"/>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93" name="Picture 92">
            <a:extLst>
              <a:ext uri="{FF2B5EF4-FFF2-40B4-BE49-F238E27FC236}">
                <a16:creationId xmlns:a16="http://schemas.microsoft.com/office/drawing/2014/main" id="{E4351F42-E317-364A-9D51-86B3DC1F583C}"/>
              </a:ext>
            </a:extLst>
          </p:cNvPr>
          <p:cNvPicPr>
            <a:picLocks noChangeAspect="1"/>
          </p:cNvPicPr>
          <p:nvPr/>
        </p:nvPicPr>
        <p:blipFill>
          <a:blip r:embed="rId3"/>
          <a:stretch>
            <a:fillRect/>
          </a:stretch>
        </p:blipFill>
        <p:spPr>
          <a:xfrm>
            <a:off x="8294151" y="2827982"/>
            <a:ext cx="3665765" cy="2749325"/>
          </a:xfrm>
          <a:prstGeom prst="rect">
            <a:avLst/>
          </a:prstGeom>
          <a:ln>
            <a:noFill/>
          </a:ln>
          <a:effectLst>
            <a:outerShdw blurRad="292100" dist="139700" dir="2700000" algn="tl" rotWithShape="0">
              <a:srgbClr val="333333">
                <a:alpha val="65000"/>
              </a:srgbClr>
            </a:outerShdw>
          </a:effectLst>
        </p:spPr>
      </p:pic>
      <p:sp>
        <p:nvSpPr>
          <p:cNvPr id="94" name="Oval 93">
            <a:extLst>
              <a:ext uri="{FF2B5EF4-FFF2-40B4-BE49-F238E27FC236}">
                <a16:creationId xmlns:a16="http://schemas.microsoft.com/office/drawing/2014/main" id="{A4CA8FD4-BDEB-8745-B3CB-6CD86CA23D89}"/>
              </a:ext>
            </a:extLst>
          </p:cNvPr>
          <p:cNvSpPr/>
          <p:nvPr/>
        </p:nvSpPr>
        <p:spPr>
          <a:xfrm>
            <a:off x="8229556" y="3391959"/>
            <a:ext cx="192562" cy="192561"/>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740EA93-C7A4-C943-BFE7-E4311EED18A3}"/>
              </a:ext>
            </a:extLst>
          </p:cNvPr>
          <p:cNvSpPr/>
          <p:nvPr/>
        </p:nvSpPr>
        <p:spPr>
          <a:xfrm>
            <a:off x="9506976" y="5214276"/>
            <a:ext cx="192562" cy="192561"/>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6D78D14-0FE0-074F-AD33-F35B9A587C00}"/>
              </a:ext>
            </a:extLst>
          </p:cNvPr>
          <p:cNvSpPr/>
          <p:nvPr/>
        </p:nvSpPr>
        <p:spPr>
          <a:xfrm>
            <a:off x="10725996" y="3390046"/>
            <a:ext cx="192562" cy="192561"/>
          </a:xfrm>
          <a:prstGeom prst="ellipse">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183B23E-ED30-4845-862D-AFBD7AE600D2}"/>
              </a:ext>
            </a:extLst>
          </p:cNvPr>
          <p:cNvSpPr/>
          <p:nvPr/>
        </p:nvSpPr>
        <p:spPr>
          <a:xfrm>
            <a:off x="11576848" y="5482780"/>
            <a:ext cx="192562" cy="192561"/>
          </a:xfrm>
          <a:prstGeom prst="ellipse">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9DF101B-8186-9146-9F78-F8D94964FDEA}"/>
              </a:ext>
            </a:extLst>
          </p:cNvPr>
          <p:cNvSpPr/>
          <p:nvPr/>
        </p:nvSpPr>
        <p:spPr>
          <a:xfrm>
            <a:off x="10823154" y="3483575"/>
            <a:ext cx="843668" cy="209373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FCB0F79-DCEC-9E45-A973-047707950A1F}"/>
              </a:ext>
            </a:extLst>
          </p:cNvPr>
          <p:cNvSpPr/>
          <p:nvPr/>
        </p:nvSpPr>
        <p:spPr>
          <a:xfrm>
            <a:off x="8299495" y="3483575"/>
            <a:ext cx="1301740" cy="1829975"/>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ABE64F86-7F95-214E-946D-88AB4B47F756}"/>
              </a:ext>
            </a:extLst>
          </p:cNvPr>
          <p:cNvSpPr/>
          <p:nvPr/>
        </p:nvSpPr>
        <p:spPr>
          <a:xfrm>
            <a:off x="4765040" y="2243194"/>
            <a:ext cx="6035040" cy="1129926"/>
          </a:xfrm>
          <a:custGeom>
            <a:avLst/>
            <a:gdLst>
              <a:gd name="connsiteX0" fmla="*/ 0 w 6035040"/>
              <a:gd name="connsiteY0" fmla="*/ 215526 h 1129926"/>
              <a:gd name="connsiteX1" fmla="*/ 4765040 w 6035040"/>
              <a:gd name="connsiteY1" fmla="*/ 63126 h 1129926"/>
              <a:gd name="connsiteX2" fmla="*/ 6035040 w 6035040"/>
              <a:gd name="connsiteY2" fmla="*/ 1129926 h 1129926"/>
            </a:gdLst>
            <a:ahLst/>
            <a:cxnLst>
              <a:cxn ang="0">
                <a:pos x="connsiteX0" y="connsiteY0"/>
              </a:cxn>
              <a:cxn ang="0">
                <a:pos x="connsiteX1" y="connsiteY1"/>
              </a:cxn>
              <a:cxn ang="0">
                <a:pos x="connsiteX2" y="connsiteY2"/>
              </a:cxn>
            </a:cxnLst>
            <a:rect l="l" t="t" r="r" b="b"/>
            <a:pathLst>
              <a:path w="6035040" h="1129926">
                <a:moveTo>
                  <a:pt x="0" y="215526"/>
                </a:moveTo>
                <a:cubicBezTo>
                  <a:pt x="1879600" y="63126"/>
                  <a:pt x="3759200" y="-89274"/>
                  <a:pt x="4765040" y="63126"/>
                </a:cubicBezTo>
                <a:cubicBezTo>
                  <a:pt x="5770880" y="215526"/>
                  <a:pt x="5902960" y="672726"/>
                  <a:pt x="6035040" y="1129926"/>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a:extLst>
              <a:ext uri="{FF2B5EF4-FFF2-40B4-BE49-F238E27FC236}">
                <a16:creationId xmlns:a16="http://schemas.microsoft.com/office/drawing/2014/main" id="{B90E82C0-F679-034B-B5D9-7A9A592E2B97}"/>
              </a:ext>
            </a:extLst>
          </p:cNvPr>
          <p:cNvSpPr/>
          <p:nvPr/>
        </p:nvSpPr>
        <p:spPr>
          <a:xfrm>
            <a:off x="7955280" y="4785360"/>
            <a:ext cx="3698240" cy="1340692"/>
          </a:xfrm>
          <a:custGeom>
            <a:avLst/>
            <a:gdLst>
              <a:gd name="connsiteX0" fmla="*/ 0 w 3698240"/>
              <a:gd name="connsiteY0" fmla="*/ 0 h 1340692"/>
              <a:gd name="connsiteX1" fmla="*/ 2865120 w 3698240"/>
              <a:gd name="connsiteY1" fmla="*/ 1290320 h 1340692"/>
              <a:gd name="connsiteX2" fmla="*/ 3698240 w 3698240"/>
              <a:gd name="connsiteY2" fmla="*/ 955040 h 1340692"/>
            </a:gdLst>
            <a:ahLst/>
            <a:cxnLst>
              <a:cxn ang="0">
                <a:pos x="connsiteX0" y="connsiteY0"/>
              </a:cxn>
              <a:cxn ang="0">
                <a:pos x="connsiteX1" y="connsiteY1"/>
              </a:cxn>
              <a:cxn ang="0">
                <a:pos x="connsiteX2" y="connsiteY2"/>
              </a:cxn>
            </a:cxnLst>
            <a:rect l="l" t="t" r="r" b="b"/>
            <a:pathLst>
              <a:path w="3698240" h="1340692">
                <a:moveTo>
                  <a:pt x="0" y="0"/>
                </a:moveTo>
                <a:cubicBezTo>
                  <a:pt x="1124373" y="565573"/>
                  <a:pt x="2248747" y="1131147"/>
                  <a:pt x="2865120" y="1290320"/>
                </a:cubicBezTo>
                <a:cubicBezTo>
                  <a:pt x="3481493" y="1449493"/>
                  <a:pt x="3589866" y="1202266"/>
                  <a:pt x="3698240" y="95504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a:extLst>
              <a:ext uri="{FF2B5EF4-FFF2-40B4-BE49-F238E27FC236}">
                <a16:creationId xmlns:a16="http://schemas.microsoft.com/office/drawing/2014/main" id="{82E0D641-584D-D94E-8B64-08F1EE21003A}"/>
              </a:ext>
            </a:extLst>
          </p:cNvPr>
          <p:cNvSpPr/>
          <p:nvPr/>
        </p:nvSpPr>
        <p:spPr>
          <a:xfrm>
            <a:off x="4695483" y="2985388"/>
            <a:ext cx="3576320" cy="588588"/>
          </a:xfrm>
          <a:custGeom>
            <a:avLst/>
            <a:gdLst>
              <a:gd name="connsiteX0" fmla="*/ 0 w 3576320"/>
              <a:gd name="connsiteY0" fmla="*/ 588588 h 588588"/>
              <a:gd name="connsiteX1" fmla="*/ 2346960 w 3576320"/>
              <a:gd name="connsiteY1" fmla="*/ 9468 h 588588"/>
              <a:gd name="connsiteX2" fmla="*/ 3576320 w 3576320"/>
              <a:gd name="connsiteY2" fmla="*/ 283788 h 588588"/>
            </a:gdLst>
            <a:ahLst/>
            <a:cxnLst>
              <a:cxn ang="0">
                <a:pos x="connsiteX0" y="connsiteY0"/>
              </a:cxn>
              <a:cxn ang="0">
                <a:pos x="connsiteX1" y="connsiteY1"/>
              </a:cxn>
              <a:cxn ang="0">
                <a:pos x="connsiteX2" y="connsiteY2"/>
              </a:cxn>
            </a:cxnLst>
            <a:rect l="l" t="t" r="r" b="b"/>
            <a:pathLst>
              <a:path w="3576320" h="588588">
                <a:moveTo>
                  <a:pt x="0" y="588588"/>
                </a:moveTo>
                <a:cubicBezTo>
                  <a:pt x="875453" y="324428"/>
                  <a:pt x="1750907" y="60268"/>
                  <a:pt x="2346960" y="9468"/>
                </a:cubicBezTo>
                <a:cubicBezTo>
                  <a:pt x="2943013" y="-41332"/>
                  <a:pt x="3259666" y="121228"/>
                  <a:pt x="3576320" y="283788"/>
                </a:cubicBezTo>
              </a:path>
            </a:pathLst>
          </a:custGeom>
          <a:noFill/>
          <a:ln w="38100">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a:extLst>
              <a:ext uri="{FF2B5EF4-FFF2-40B4-BE49-F238E27FC236}">
                <a16:creationId xmlns:a16="http://schemas.microsoft.com/office/drawing/2014/main" id="{E2246195-2528-8940-9EBD-9048C3DD0A1F}"/>
              </a:ext>
            </a:extLst>
          </p:cNvPr>
          <p:cNvSpPr/>
          <p:nvPr/>
        </p:nvSpPr>
        <p:spPr>
          <a:xfrm>
            <a:off x="7934960" y="5435600"/>
            <a:ext cx="1645920" cy="665037"/>
          </a:xfrm>
          <a:custGeom>
            <a:avLst/>
            <a:gdLst>
              <a:gd name="connsiteX0" fmla="*/ 0 w 1645920"/>
              <a:gd name="connsiteY0" fmla="*/ 599440 h 665037"/>
              <a:gd name="connsiteX1" fmla="*/ 792480 w 1645920"/>
              <a:gd name="connsiteY1" fmla="*/ 609600 h 665037"/>
              <a:gd name="connsiteX2" fmla="*/ 1645920 w 1645920"/>
              <a:gd name="connsiteY2" fmla="*/ 0 h 665037"/>
            </a:gdLst>
            <a:ahLst/>
            <a:cxnLst>
              <a:cxn ang="0">
                <a:pos x="connsiteX0" y="connsiteY0"/>
              </a:cxn>
              <a:cxn ang="0">
                <a:pos x="connsiteX1" y="connsiteY1"/>
              </a:cxn>
              <a:cxn ang="0">
                <a:pos x="connsiteX2" y="connsiteY2"/>
              </a:cxn>
            </a:cxnLst>
            <a:rect l="l" t="t" r="r" b="b"/>
            <a:pathLst>
              <a:path w="1645920" h="665037">
                <a:moveTo>
                  <a:pt x="0" y="599440"/>
                </a:moveTo>
                <a:cubicBezTo>
                  <a:pt x="259080" y="654473"/>
                  <a:pt x="518160" y="709507"/>
                  <a:pt x="792480" y="609600"/>
                </a:cubicBezTo>
                <a:cubicBezTo>
                  <a:pt x="1066800" y="509693"/>
                  <a:pt x="1630680" y="135467"/>
                  <a:pt x="1645920" y="0"/>
                </a:cubicBezTo>
              </a:path>
            </a:pathLst>
          </a:custGeom>
          <a:noFill/>
          <a:ln w="38100">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47570590-4579-C54F-B188-E9151B8F0151}"/>
              </a:ext>
            </a:extLst>
          </p:cNvPr>
          <p:cNvSpPr/>
          <p:nvPr/>
        </p:nvSpPr>
        <p:spPr>
          <a:xfrm>
            <a:off x="3188731" y="2539767"/>
            <a:ext cx="1757388" cy="643812"/>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4161C38-EA43-2B42-BAE7-F4E07CF57FA4}"/>
              </a:ext>
            </a:extLst>
          </p:cNvPr>
          <p:cNvSpPr/>
          <p:nvPr/>
        </p:nvSpPr>
        <p:spPr>
          <a:xfrm>
            <a:off x="6357278" y="4817146"/>
            <a:ext cx="1757388" cy="643812"/>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B32E07-3B88-0349-97C7-731668CD7007}"/>
              </a:ext>
            </a:extLst>
          </p:cNvPr>
          <p:cNvSpPr/>
          <p:nvPr/>
        </p:nvSpPr>
        <p:spPr>
          <a:xfrm>
            <a:off x="3156849" y="3678838"/>
            <a:ext cx="1757388" cy="643812"/>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BD68639-E01E-0842-80A5-2E4D4D707309}"/>
              </a:ext>
            </a:extLst>
          </p:cNvPr>
          <p:cNvSpPr/>
          <p:nvPr/>
        </p:nvSpPr>
        <p:spPr>
          <a:xfrm>
            <a:off x="6338502" y="6055744"/>
            <a:ext cx="1757388" cy="643812"/>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7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dissolve">
                                      <p:cBhvr>
                                        <p:cTn id="7" dur="500"/>
                                        <p:tgtEl>
                                          <p:spTgt spid="1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dissolve">
                                      <p:cBhvr>
                                        <p:cTn id="10" dur="500"/>
                                        <p:tgtEl>
                                          <p:spTgt spid="1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dissolve">
                                      <p:cBhvr>
                                        <p:cTn id="13" dur="500"/>
                                        <p:tgtEl>
                                          <p:spTgt spid="10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dissolve">
                                      <p:cBhvr>
                                        <p:cTn id="16" dur="500"/>
                                        <p:tgtEl>
                                          <p:spTgt spid="1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dissolve">
                                      <p:cBhvr>
                                        <p:cTn id="19" dur="500"/>
                                        <p:tgtEl>
                                          <p:spTgt spid="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dissolve">
                                      <p:cBhvr>
                                        <p:cTn id="22" dur="500"/>
                                        <p:tgtEl>
                                          <p:spTgt spid="9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dissolve">
                                      <p:cBhvr>
                                        <p:cTn id="25" dur="500"/>
                                        <p:tgtEl>
                                          <p:spTgt spid="9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dissolve">
                                      <p:cBhvr>
                                        <p:cTn id="30" dur="500"/>
                                        <p:tgtEl>
                                          <p:spTgt spid="10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dissolve">
                                      <p:cBhvr>
                                        <p:cTn id="33" dur="500"/>
                                        <p:tgtEl>
                                          <p:spTgt spid="10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dissolve">
                                      <p:cBhvr>
                                        <p:cTn id="36" dur="500"/>
                                        <p:tgtEl>
                                          <p:spTgt spid="9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dissolve">
                                      <p:cBhvr>
                                        <p:cTn id="39" dur="500"/>
                                        <p:tgtEl>
                                          <p:spTgt spid="9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dissolve">
                                      <p:cBhvr>
                                        <p:cTn id="42" dur="500"/>
                                        <p:tgtEl>
                                          <p:spTgt spid="9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dissolve">
                                      <p:cBhvr>
                                        <p:cTn id="45" dur="500"/>
                                        <p:tgtEl>
                                          <p:spTgt spid="10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dissolve">
                                      <p:cBhvr>
                                        <p:cTn id="48" dur="500"/>
                                        <p:tgtEl>
                                          <p:spTgt spid="108"/>
                                        </p:tgtEl>
                                      </p:cBhvr>
                                    </p:animEffect>
                                  </p:childTnLst>
                                </p:cTn>
                              </p:par>
                              <p:par>
                                <p:cTn id="49" presetID="9" presetClass="exit" presetSubtype="0" fill="hold" grpId="1" nodeType="withEffect">
                                  <p:stCondLst>
                                    <p:cond delay="0"/>
                                  </p:stCondLst>
                                  <p:childTnLst>
                                    <p:animEffect transition="out" filter="dissolve">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102"/>
                                        </p:tgtEl>
                                      </p:cBhvr>
                                    </p:animEffect>
                                    <p:set>
                                      <p:cBhvr>
                                        <p:cTn id="54" dur="1" fill="hold">
                                          <p:stCondLst>
                                            <p:cond delay="499"/>
                                          </p:stCondLst>
                                        </p:cTn>
                                        <p:tgtEl>
                                          <p:spTgt spid="102"/>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96"/>
                                        </p:tgtEl>
                                      </p:cBhvr>
                                    </p:animEffect>
                                    <p:set>
                                      <p:cBhvr>
                                        <p:cTn id="57" dur="1" fill="hold">
                                          <p:stCondLst>
                                            <p:cond delay="499"/>
                                          </p:stCondLst>
                                        </p:cTn>
                                        <p:tgtEl>
                                          <p:spTgt spid="96"/>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97"/>
                                        </p:tgtEl>
                                      </p:cBhvr>
                                    </p:animEffect>
                                    <p:set>
                                      <p:cBhvr>
                                        <p:cTn id="60" dur="1" fill="hold">
                                          <p:stCondLst>
                                            <p:cond delay="499"/>
                                          </p:stCondLst>
                                        </p:cTn>
                                        <p:tgtEl>
                                          <p:spTgt spid="97"/>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01"/>
                                        </p:tgtEl>
                                      </p:cBhvr>
                                    </p:animEffect>
                                    <p:set>
                                      <p:cBhvr>
                                        <p:cTn id="63" dur="1" fill="hold">
                                          <p:stCondLst>
                                            <p:cond delay="499"/>
                                          </p:stCondLst>
                                        </p:cTn>
                                        <p:tgtEl>
                                          <p:spTgt spid="101"/>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105"/>
                                        </p:tgtEl>
                                      </p:cBhvr>
                                    </p:animEffect>
                                    <p:set>
                                      <p:cBhvr>
                                        <p:cTn id="66"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6" grpId="1" animBg="1"/>
      <p:bldP spid="97" grpId="0" animBg="1"/>
      <p:bldP spid="97" grpId="1" animBg="1"/>
      <p:bldP spid="98" grpId="0" animBg="1"/>
      <p:bldP spid="99" grpId="0" animBg="1"/>
      <p:bldP spid="101" grpId="0" animBg="1"/>
      <p:bldP spid="101" grpId="1" animBg="1"/>
      <p:bldP spid="102" grpId="0" animBg="1"/>
      <p:bldP spid="102" grpId="1" animBg="1"/>
      <p:bldP spid="103" grpId="0" animBg="1"/>
      <p:bldP spid="104" grpId="0" animBg="1"/>
      <p:bldP spid="105" grpId="0" animBg="1"/>
      <p:bldP spid="105" grpId="1" animBg="1"/>
      <p:bldP spid="106" grpId="0" animBg="1"/>
      <p:bldP spid="106" grpId="1" animBg="1"/>
      <p:bldP spid="107" grpId="0" animBg="1"/>
      <p:bldP spid="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a:extLst>
              <a:ext uri="{FF2B5EF4-FFF2-40B4-BE49-F238E27FC236}">
                <a16:creationId xmlns:a16="http://schemas.microsoft.com/office/drawing/2014/main" id="{907101FB-C38C-914F-B495-F5AE73CD3E3F}"/>
              </a:ext>
            </a:extLst>
          </p:cNvPr>
          <p:cNvPicPr>
            <a:picLocks/>
          </p:cNvPicPr>
          <p:nvPr/>
        </p:nvPicPr>
        <p:blipFill>
          <a:blip r:embed="rId3">
            <a:alphaModFix amt="50000"/>
          </a:blip>
          <a:stretch>
            <a:fillRect/>
          </a:stretch>
        </p:blipFill>
        <p:spPr>
          <a:xfrm>
            <a:off x="-816147" y="2573970"/>
            <a:ext cx="2788920" cy="2862072"/>
          </a:xfrm>
          <a:prstGeom prst="rect">
            <a:avLst/>
          </a:prstGeom>
          <a:ln>
            <a:noFill/>
          </a:ln>
          <a:effectLst>
            <a:outerShdw blurRad="292100" dist="139700" dir="2700000" algn="tl" rotWithShape="0">
              <a:srgbClr val="333333">
                <a:alpha val="65000"/>
              </a:srgbClr>
            </a:outerShdw>
          </a:effectLst>
          <a:scene3d>
            <a:camera prst="isometricOffAxis2Right">
              <a:rot lat="966000" lon="17129780" rev="0"/>
            </a:camera>
            <a:lightRig rig="threePt" dir="t"/>
          </a:scene3d>
        </p:spPr>
      </p:pic>
      <p:sp>
        <p:nvSpPr>
          <p:cNvPr id="2" name="Title 1">
            <a:extLst>
              <a:ext uri="{FF2B5EF4-FFF2-40B4-BE49-F238E27FC236}">
                <a16:creationId xmlns:a16="http://schemas.microsoft.com/office/drawing/2014/main" id="{436BB848-2E47-F247-82AA-ECF3AB8F9A94}"/>
              </a:ext>
            </a:extLst>
          </p:cNvPr>
          <p:cNvSpPr>
            <a:spLocks noGrp="1"/>
          </p:cNvSpPr>
          <p:nvPr>
            <p:ph type="title"/>
          </p:nvPr>
        </p:nvSpPr>
        <p:spPr/>
        <p:txBody>
          <a:bodyPr>
            <a:normAutofit/>
          </a:bodyPr>
          <a:lstStyle/>
          <a:p>
            <a:r>
              <a:rPr lang="en-US" sz="4000" dirty="0" err="1"/>
              <a:t>CornerNet</a:t>
            </a:r>
            <a:r>
              <a:rPr lang="en-US" sz="4000" dirty="0"/>
              <a:t>: Detecting Objects as Paired </a:t>
            </a:r>
            <a:r>
              <a:rPr lang="en-US" sz="4000" dirty="0" err="1"/>
              <a:t>Keypoints</a:t>
            </a:r>
            <a:endParaRPr lang="en-US" sz="4000" dirty="0"/>
          </a:p>
        </p:txBody>
      </p:sp>
      <p:sp>
        <p:nvSpPr>
          <p:cNvPr id="4" name="Cube 3">
            <a:extLst>
              <a:ext uri="{FF2B5EF4-FFF2-40B4-BE49-F238E27FC236}">
                <a16:creationId xmlns:a16="http://schemas.microsoft.com/office/drawing/2014/main" id="{313A3B62-3833-D342-874C-7A5E9DAFBE4D}"/>
              </a:ext>
            </a:extLst>
          </p:cNvPr>
          <p:cNvSpPr/>
          <p:nvPr/>
        </p:nvSpPr>
        <p:spPr>
          <a:xfrm>
            <a:off x="3461160" y="2153661"/>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1981D2F3-B257-7040-8E6E-46D3E3FCF03D}"/>
              </a:ext>
            </a:extLst>
          </p:cNvPr>
          <p:cNvGrpSpPr/>
          <p:nvPr/>
        </p:nvGrpSpPr>
        <p:grpSpPr>
          <a:xfrm>
            <a:off x="3816290" y="3978166"/>
            <a:ext cx="430401" cy="245006"/>
            <a:chOff x="3254893" y="3003082"/>
            <a:chExt cx="430401" cy="245006"/>
          </a:xfrm>
          <a:solidFill>
            <a:srgbClr val="92D050"/>
          </a:solidFill>
        </p:grpSpPr>
        <p:sp>
          <p:nvSpPr>
            <p:cNvPr id="6" name="Rectangle 5">
              <a:extLst>
                <a:ext uri="{FF2B5EF4-FFF2-40B4-BE49-F238E27FC236}">
                  <a16:creationId xmlns:a16="http://schemas.microsoft.com/office/drawing/2014/main" id="{2B104430-15A1-824C-8899-79FA8EB7186A}"/>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2C7C19-C348-F042-AA2D-34BEDF6A82FD}"/>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ED04D8-931E-DE4F-B11A-6B3849E02675}"/>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FD7F093-AF4F-0544-882B-B9B69A1CE025}"/>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FBB8B48-F203-214F-9A4F-66DE69766D79}"/>
              </a:ext>
            </a:extLst>
          </p:cNvPr>
          <p:cNvGrpSpPr/>
          <p:nvPr/>
        </p:nvGrpSpPr>
        <p:grpSpPr>
          <a:xfrm>
            <a:off x="3816290" y="2804246"/>
            <a:ext cx="419126" cy="242472"/>
            <a:chOff x="6358698" y="2991220"/>
            <a:chExt cx="419126" cy="242472"/>
          </a:xfrm>
          <a:solidFill>
            <a:srgbClr val="FF0000"/>
          </a:solidFill>
        </p:grpSpPr>
        <p:sp>
          <p:nvSpPr>
            <p:cNvPr id="11" name="Rectangle 10">
              <a:extLst>
                <a:ext uri="{FF2B5EF4-FFF2-40B4-BE49-F238E27FC236}">
                  <a16:creationId xmlns:a16="http://schemas.microsoft.com/office/drawing/2014/main" id="{60A7728F-0A02-8342-8ABC-BC0082F4FE20}"/>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85F419-9979-E140-BF87-F3DDC5ACDD6D}"/>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52939E-137C-1C44-A02B-A69982E36B0D}"/>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D5BA9A7-7AAC-8B49-B7CE-10BCD711390A}"/>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Cube 14">
            <a:extLst>
              <a:ext uri="{FF2B5EF4-FFF2-40B4-BE49-F238E27FC236}">
                <a16:creationId xmlns:a16="http://schemas.microsoft.com/office/drawing/2014/main" id="{379FF2CD-10A9-EC4A-9687-C6A35653A7CC}"/>
              </a:ext>
            </a:extLst>
          </p:cNvPr>
          <p:cNvSpPr/>
          <p:nvPr/>
        </p:nvSpPr>
        <p:spPr>
          <a:xfrm>
            <a:off x="211797" y="2283895"/>
            <a:ext cx="1381246" cy="3452844"/>
          </a:xfrm>
          <a:prstGeom prst="cube">
            <a:avLst>
              <a:gd name="adj" fmla="val 5135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50CEDEAF-ED11-0E49-A91A-009B8A39812A}"/>
              </a:ext>
            </a:extLst>
          </p:cNvPr>
          <p:cNvSpPr/>
          <p:nvPr/>
        </p:nvSpPr>
        <p:spPr>
          <a:xfrm>
            <a:off x="2691291" y="2154274"/>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1BEDD1A7-47A9-F341-BF31-CA180949E046}"/>
              </a:ext>
            </a:extLst>
          </p:cNvPr>
          <p:cNvSpPr/>
          <p:nvPr/>
        </p:nvSpPr>
        <p:spPr>
          <a:xfrm>
            <a:off x="1904632" y="2147665"/>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93E964A-3118-7B4B-AF9B-9D4331F9FBCF}"/>
              </a:ext>
            </a:extLst>
          </p:cNvPr>
          <p:cNvSpPr txBox="1"/>
          <p:nvPr/>
        </p:nvSpPr>
        <p:spPr>
          <a:xfrm>
            <a:off x="2466201" y="2794364"/>
            <a:ext cx="982889" cy="369332"/>
          </a:xfrm>
          <a:prstGeom prst="rect">
            <a:avLst/>
          </a:prstGeom>
          <a:noFill/>
        </p:spPr>
        <p:txBody>
          <a:bodyPr wrap="square" rtlCol="0">
            <a:spAutoFit/>
          </a:bodyPr>
          <a:lstStyle/>
          <a:p>
            <a:pPr algn="ctr"/>
            <a:r>
              <a:rPr lang="en-US" altLang="zh-TW" dirty="0"/>
              <a:t>Person</a:t>
            </a:r>
            <a:endParaRPr lang="en-US" dirty="0"/>
          </a:p>
        </p:txBody>
      </p:sp>
      <p:sp>
        <p:nvSpPr>
          <p:cNvPr id="19" name="TextBox 18">
            <a:extLst>
              <a:ext uri="{FF2B5EF4-FFF2-40B4-BE49-F238E27FC236}">
                <a16:creationId xmlns:a16="http://schemas.microsoft.com/office/drawing/2014/main" id="{1BDE642C-F0FD-5F43-98EB-8ED8973FA4FF}"/>
              </a:ext>
            </a:extLst>
          </p:cNvPr>
          <p:cNvSpPr txBox="1"/>
          <p:nvPr/>
        </p:nvSpPr>
        <p:spPr>
          <a:xfrm>
            <a:off x="1495533" y="1497992"/>
            <a:ext cx="1192537" cy="646331"/>
          </a:xfrm>
          <a:prstGeom prst="rect">
            <a:avLst/>
          </a:prstGeom>
          <a:noFill/>
        </p:spPr>
        <p:txBody>
          <a:bodyPr wrap="square" rtlCol="0">
            <a:spAutoFit/>
          </a:bodyPr>
          <a:lstStyle/>
          <a:p>
            <a:pPr algn="ctr"/>
            <a:r>
              <a:rPr lang="en-US" altLang="zh-TW" dirty="0"/>
              <a:t>Top-Left</a:t>
            </a:r>
          </a:p>
          <a:p>
            <a:pPr algn="ctr"/>
            <a:r>
              <a:rPr lang="en-US" dirty="0"/>
              <a:t>Corner?</a:t>
            </a:r>
          </a:p>
        </p:txBody>
      </p:sp>
      <p:sp>
        <p:nvSpPr>
          <p:cNvPr id="20" name="Cube 19">
            <a:extLst>
              <a:ext uri="{FF2B5EF4-FFF2-40B4-BE49-F238E27FC236}">
                <a16:creationId xmlns:a16="http://schemas.microsoft.com/office/drawing/2014/main" id="{A08CB223-9A61-EC4F-850A-A5FC0D356D62}"/>
              </a:ext>
            </a:extLst>
          </p:cNvPr>
          <p:cNvSpPr/>
          <p:nvPr/>
        </p:nvSpPr>
        <p:spPr>
          <a:xfrm>
            <a:off x="639830" y="2972608"/>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a:extLst>
              <a:ext uri="{FF2B5EF4-FFF2-40B4-BE49-F238E27FC236}">
                <a16:creationId xmlns:a16="http://schemas.microsoft.com/office/drawing/2014/main" id="{3E8919B6-3642-7640-8F79-8CD7623B61AE}"/>
              </a:ext>
            </a:extLst>
          </p:cNvPr>
          <p:cNvSpPr/>
          <p:nvPr/>
        </p:nvSpPr>
        <p:spPr>
          <a:xfrm>
            <a:off x="848007" y="4759600"/>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a:extLst>
              <a:ext uri="{FF2B5EF4-FFF2-40B4-BE49-F238E27FC236}">
                <a16:creationId xmlns:a16="http://schemas.microsoft.com/office/drawing/2014/main" id="{746B1767-1B16-6349-AFAE-19D5587BE238}"/>
              </a:ext>
            </a:extLst>
          </p:cNvPr>
          <p:cNvSpPr/>
          <p:nvPr/>
        </p:nvSpPr>
        <p:spPr>
          <a:xfrm>
            <a:off x="276386" y="3502321"/>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C81A6709-E268-D047-B4EF-BA0A332EA6BF}"/>
              </a:ext>
            </a:extLst>
          </p:cNvPr>
          <p:cNvSpPr/>
          <p:nvPr/>
        </p:nvSpPr>
        <p:spPr>
          <a:xfrm>
            <a:off x="508787" y="4884364"/>
            <a:ext cx="689756" cy="261257"/>
          </a:xfrm>
          <a:prstGeom prst="cube">
            <a:avLst>
              <a:gd name="adj" fmla="val 29929"/>
            </a:avLst>
          </a:prstGeom>
          <a:noFill/>
          <a:ln w="254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23EF114-49B2-E84C-BBFA-7768FEAB9A4C}"/>
              </a:ext>
            </a:extLst>
          </p:cNvPr>
          <p:cNvSpPr txBox="1"/>
          <p:nvPr/>
        </p:nvSpPr>
        <p:spPr>
          <a:xfrm>
            <a:off x="2630696" y="1762877"/>
            <a:ext cx="683323" cy="369332"/>
          </a:xfrm>
          <a:prstGeom prst="rect">
            <a:avLst/>
          </a:prstGeom>
          <a:noFill/>
        </p:spPr>
        <p:txBody>
          <a:bodyPr wrap="square" rtlCol="0">
            <a:spAutoFit/>
          </a:bodyPr>
          <a:lstStyle/>
          <a:p>
            <a:pPr algn="ctr"/>
            <a:r>
              <a:rPr lang="en-US" altLang="zh-TW" dirty="0"/>
              <a:t>Class</a:t>
            </a:r>
            <a:endParaRPr lang="en-US" dirty="0"/>
          </a:p>
        </p:txBody>
      </p:sp>
      <p:sp>
        <p:nvSpPr>
          <p:cNvPr id="25" name="TextBox 24">
            <a:extLst>
              <a:ext uri="{FF2B5EF4-FFF2-40B4-BE49-F238E27FC236}">
                <a16:creationId xmlns:a16="http://schemas.microsoft.com/office/drawing/2014/main" id="{12D67A01-ADF3-944C-AF84-26B76A2BAC45}"/>
              </a:ext>
            </a:extLst>
          </p:cNvPr>
          <p:cNvSpPr txBox="1"/>
          <p:nvPr/>
        </p:nvSpPr>
        <p:spPr>
          <a:xfrm>
            <a:off x="3462023" y="1467015"/>
            <a:ext cx="1192537" cy="646331"/>
          </a:xfrm>
          <a:prstGeom prst="rect">
            <a:avLst/>
          </a:prstGeom>
          <a:noFill/>
        </p:spPr>
        <p:txBody>
          <a:bodyPr wrap="square" rtlCol="0">
            <a:spAutoFit/>
          </a:bodyPr>
          <a:lstStyle/>
          <a:p>
            <a:pPr algn="ctr"/>
            <a:r>
              <a:rPr lang="en-US" altLang="zh-TW" dirty="0"/>
              <a:t>Whose Top-Left?</a:t>
            </a:r>
            <a:endParaRPr lang="en-US" dirty="0"/>
          </a:p>
        </p:txBody>
      </p:sp>
      <p:sp>
        <p:nvSpPr>
          <p:cNvPr id="26" name="Cube 25">
            <a:extLst>
              <a:ext uri="{FF2B5EF4-FFF2-40B4-BE49-F238E27FC236}">
                <a16:creationId xmlns:a16="http://schemas.microsoft.com/office/drawing/2014/main" id="{CC6E7D92-5D5E-D945-9355-227F48920362}"/>
              </a:ext>
            </a:extLst>
          </p:cNvPr>
          <p:cNvSpPr/>
          <p:nvPr/>
        </p:nvSpPr>
        <p:spPr>
          <a:xfrm>
            <a:off x="6665375" y="2133297"/>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be 26">
            <a:extLst>
              <a:ext uri="{FF2B5EF4-FFF2-40B4-BE49-F238E27FC236}">
                <a16:creationId xmlns:a16="http://schemas.microsoft.com/office/drawing/2014/main" id="{0EBCF0D4-8589-EB4C-AA33-FD7D1051A602}"/>
              </a:ext>
            </a:extLst>
          </p:cNvPr>
          <p:cNvSpPr/>
          <p:nvPr/>
        </p:nvSpPr>
        <p:spPr>
          <a:xfrm>
            <a:off x="5921457" y="2133296"/>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ube 27">
            <a:extLst>
              <a:ext uri="{FF2B5EF4-FFF2-40B4-BE49-F238E27FC236}">
                <a16:creationId xmlns:a16="http://schemas.microsoft.com/office/drawing/2014/main" id="{2E709C35-1774-804D-AEBE-B42F1E9A8152}"/>
              </a:ext>
            </a:extLst>
          </p:cNvPr>
          <p:cNvSpPr/>
          <p:nvPr/>
        </p:nvSpPr>
        <p:spPr>
          <a:xfrm>
            <a:off x="5007599" y="2136321"/>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CC2F98B-0354-ED4E-B2FE-EA13C14F001A}"/>
              </a:ext>
            </a:extLst>
          </p:cNvPr>
          <p:cNvSpPr txBox="1"/>
          <p:nvPr/>
        </p:nvSpPr>
        <p:spPr>
          <a:xfrm>
            <a:off x="4523308" y="1479249"/>
            <a:ext cx="1434742" cy="646331"/>
          </a:xfrm>
          <a:prstGeom prst="rect">
            <a:avLst/>
          </a:prstGeom>
          <a:noFill/>
        </p:spPr>
        <p:txBody>
          <a:bodyPr wrap="square" rtlCol="0">
            <a:spAutoFit/>
          </a:bodyPr>
          <a:lstStyle/>
          <a:p>
            <a:pPr algn="ctr"/>
            <a:r>
              <a:rPr lang="en-US" altLang="zh-TW" dirty="0"/>
              <a:t>Bottom-Right</a:t>
            </a:r>
          </a:p>
          <a:p>
            <a:pPr algn="ctr"/>
            <a:r>
              <a:rPr lang="en-US" dirty="0"/>
              <a:t>Corner?</a:t>
            </a:r>
          </a:p>
        </p:txBody>
      </p:sp>
      <p:sp>
        <p:nvSpPr>
          <p:cNvPr id="30" name="TextBox 29">
            <a:extLst>
              <a:ext uri="{FF2B5EF4-FFF2-40B4-BE49-F238E27FC236}">
                <a16:creationId xmlns:a16="http://schemas.microsoft.com/office/drawing/2014/main" id="{128CFB72-CC36-1249-B7A3-69CF761875E1}"/>
              </a:ext>
            </a:extLst>
          </p:cNvPr>
          <p:cNvSpPr txBox="1"/>
          <p:nvPr/>
        </p:nvSpPr>
        <p:spPr>
          <a:xfrm>
            <a:off x="5860862" y="1747619"/>
            <a:ext cx="683323" cy="369332"/>
          </a:xfrm>
          <a:prstGeom prst="rect">
            <a:avLst/>
          </a:prstGeom>
          <a:noFill/>
        </p:spPr>
        <p:txBody>
          <a:bodyPr wrap="square" rtlCol="0">
            <a:spAutoFit/>
          </a:bodyPr>
          <a:lstStyle/>
          <a:p>
            <a:pPr algn="ctr"/>
            <a:r>
              <a:rPr lang="en-US" altLang="zh-TW" dirty="0"/>
              <a:t>Class</a:t>
            </a:r>
            <a:endParaRPr lang="en-US" dirty="0"/>
          </a:p>
        </p:txBody>
      </p:sp>
      <p:sp>
        <p:nvSpPr>
          <p:cNvPr id="31" name="TextBox 30">
            <a:extLst>
              <a:ext uri="{FF2B5EF4-FFF2-40B4-BE49-F238E27FC236}">
                <a16:creationId xmlns:a16="http://schemas.microsoft.com/office/drawing/2014/main" id="{3581A2C5-E6AA-6F47-910B-1C223DD05324}"/>
              </a:ext>
            </a:extLst>
          </p:cNvPr>
          <p:cNvSpPr txBox="1"/>
          <p:nvPr/>
        </p:nvSpPr>
        <p:spPr>
          <a:xfrm>
            <a:off x="6541176" y="1467014"/>
            <a:ext cx="1454520" cy="646331"/>
          </a:xfrm>
          <a:prstGeom prst="rect">
            <a:avLst/>
          </a:prstGeom>
          <a:noFill/>
        </p:spPr>
        <p:txBody>
          <a:bodyPr wrap="square" rtlCol="0">
            <a:spAutoFit/>
          </a:bodyPr>
          <a:lstStyle/>
          <a:p>
            <a:pPr algn="ctr"/>
            <a:r>
              <a:rPr lang="en-US" altLang="zh-TW" dirty="0"/>
              <a:t>Whose Bottom-Right?</a:t>
            </a:r>
            <a:endParaRPr lang="en-US" dirty="0"/>
          </a:p>
        </p:txBody>
      </p:sp>
      <p:sp>
        <p:nvSpPr>
          <p:cNvPr id="32" name="TextBox 31">
            <a:extLst>
              <a:ext uri="{FF2B5EF4-FFF2-40B4-BE49-F238E27FC236}">
                <a16:creationId xmlns:a16="http://schemas.microsoft.com/office/drawing/2014/main" id="{B035F8D8-063B-D342-87AA-E5B02101AE1A}"/>
              </a:ext>
            </a:extLst>
          </p:cNvPr>
          <p:cNvSpPr txBox="1"/>
          <p:nvPr/>
        </p:nvSpPr>
        <p:spPr>
          <a:xfrm>
            <a:off x="1601988" y="2783574"/>
            <a:ext cx="982889" cy="369332"/>
          </a:xfrm>
          <a:prstGeom prst="rect">
            <a:avLst/>
          </a:prstGeom>
          <a:noFill/>
        </p:spPr>
        <p:txBody>
          <a:bodyPr wrap="square" rtlCol="0">
            <a:spAutoFit/>
          </a:bodyPr>
          <a:lstStyle/>
          <a:p>
            <a:pPr algn="ctr"/>
            <a:r>
              <a:rPr lang="en-US" altLang="zh-TW" dirty="0"/>
              <a:t>Yes</a:t>
            </a:r>
            <a:endParaRPr lang="en-US" dirty="0"/>
          </a:p>
        </p:txBody>
      </p:sp>
      <p:sp>
        <p:nvSpPr>
          <p:cNvPr id="33" name="TextBox 32">
            <a:extLst>
              <a:ext uri="{FF2B5EF4-FFF2-40B4-BE49-F238E27FC236}">
                <a16:creationId xmlns:a16="http://schemas.microsoft.com/office/drawing/2014/main" id="{3F6DBB57-E666-934D-B0F9-647B66332B54}"/>
              </a:ext>
            </a:extLst>
          </p:cNvPr>
          <p:cNvSpPr txBox="1"/>
          <p:nvPr/>
        </p:nvSpPr>
        <p:spPr>
          <a:xfrm>
            <a:off x="4706403" y="2752541"/>
            <a:ext cx="982889" cy="369332"/>
          </a:xfrm>
          <a:prstGeom prst="rect">
            <a:avLst/>
          </a:prstGeom>
          <a:noFill/>
        </p:spPr>
        <p:txBody>
          <a:bodyPr wrap="square" rtlCol="0">
            <a:spAutoFit/>
          </a:bodyPr>
          <a:lstStyle/>
          <a:p>
            <a:pPr algn="ctr"/>
            <a:r>
              <a:rPr lang="en-US" altLang="zh-TW" dirty="0"/>
              <a:t>No</a:t>
            </a:r>
            <a:endParaRPr lang="en-US" dirty="0"/>
          </a:p>
        </p:txBody>
      </p:sp>
      <p:sp>
        <p:nvSpPr>
          <p:cNvPr id="34" name="Cube 33">
            <a:extLst>
              <a:ext uri="{FF2B5EF4-FFF2-40B4-BE49-F238E27FC236}">
                <a16:creationId xmlns:a16="http://schemas.microsoft.com/office/drawing/2014/main" id="{9474B14A-03E9-754E-8EF9-CF3527A89FAD}"/>
              </a:ext>
            </a:extLst>
          </p:cNvPr>
          <p:cNvSpPr/>
          <p:nvPr/>
        </p:nvSpPr>
        <p:spPr>
          <a:xfrm>
            <a:off x="3456040" y="3331210"/>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ube 34">
            <a:extLst>
              <a:ext uri="{FF2B5EF4-FFF2-40B4-BE49-F238E27FC236}">
                <a16:creationId xmlns:a16="http://schemas.microsoft.com/office/drawing/2014/main" id="{00440A8B-9C1D-A546-8FB5-74AF049F34FF}"/>
              </a:ext>
            </a:extLst>
          </p:cNvPr>
          <p:cNvSpPr/>
          <p:nvPr/>
        </p:nvSpPr>
        <p:spPr>
          <a:xfrm>
            <a:off x="2686171" y="3331823"/>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ube 35">
            <a:extLst>
              <a:ext uri="{FF2B5EF4-FFF2-40B4-BE49-F238E27FC236}">
                <a16:creationId xmlns:a16="http://schemas.microsoft.com/office/drawing/2014/main" id="{A27550FA-7F01-004D-9CAC-85658021FD91}"/>
              </a:ext>
            </a:extLst>
          </p:cNvPr>
          <p:cNvSpPr/>
          <p:nvPr/>
        </p:nvSpPr>
        <p:spPr>
          <a:xfrm>
            <a:off x="1899512" y="3325214"/>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be 36">
            <a:extLst>
              <a:ext uri="{FF2B5EF4-FFF2-40B4-BE49-F238E27FC236}">
                <a16:creationId xmlns:a16="http://schemas.microsoft.com/office/drawing/2014/main" id="{99490ACE-C9D3-7A41-A4F0-ABA00300A1C5}"/>
              </a:ext>
            </a:extLst>
          </p:cNvPr>
          <p:cNvSpPr/>
          <p:nvPr/>
        </p:nvSpPr>
        <p:spPr>
          <a:xfrm>
            <a:off x="6660255" y="3310846"/>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be 37">
            <a:extLst>
              <a:ext uri="{FF2B5EF4-FFF2-40B4-BE49-F238E27FC236}">
                <a16:creationId xmlns:a16="http://schemas.microsoft.com/office/drawing/2014/main" id="{34318567-1642-AD4C-BC67-45ED3A42546E}"/>
              </a:ext>
            </a:extLst>
          </p:cNvPr>
          <p:cNvSpPr/>
          <p:nvPr/>
        </p:nvSpPr>
        <p:spPr>
          <a:xfrm>
            <a:off x="5916337" y="3310845"/>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ube 38">
            <a:extLst>
              <a:ext uri="{FF2B5EF4-FFF2-40B4-BE49-F238E27FC236}">
                <a16:creationId xmlns:a16="http://schemas.microsoft.com/office/drawing/2014/main" id="{AA74EB43-5780-1E41-A38E-AD069F88931B}"/>
              </a:ext>
            </a:extLst>
          </p:cNvPr>
          <p:cNvSpPr/>
          <p:nvPr/>
        </p:nvSpPr>
        <p:spPr>
          <a:xfrm>
            <a:off x="5002479" y="3313870"/>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A70C09A6-5718-B24F-9046-09ECF69D6FE4}"/>
              </a:ext>
            </a:extLst>
          </p:cNvPr>
          <p:cNvSpPr txBox="1"/>
          <p:nvPr/>
        </p:nvSpPr>
        <p:spPr>
          <a:xfrm>
            <a:off x="1560353" y="3914096"/>
            <a:ext cx="982889" cy="369332"/>
          </a:xfrm>
          <a:prstGeom prst="rect">
            <a:avLst/>
          </a:prstGeom>
          <a:noFill/>
        </p:spPr>
        <p:txBody>
          <a:bodyPr wrap="square" rtlCol="0">
            <a:spAutoFit/>
          </a:bodyPr>
          <a:lstStyle/>
          <a:p>
            <a:pPr algn="ctr"/>
            <a:r>
              <a:rPr lang="en-US" altLang="zh-TW" dirty="0"/>
              <a:t>Yes</a:t>
            </a:r>
            <a:endParaRPr lang="en-US" dirty="0"/>
          </a:p>
        </p:txBody>
      </p:sp>
      <p:sp>
        <p:nvSpPr>
          <p:cNvPr id="41" name="TextBox 40">
            <a:extLst>
              <a:ext uri="{FF2B5EF4-FFF2-40B4-BE49-F238E27FC236}">
                <a16:creationId xmlns:a16="http://schemas.microsoft.com/office/drawing/2014/main" id="{4218CB1E-527F-7F47-BD24-7710CBB4C88A}"/>
              </a:ext>
            </a:extLst>
          </p:cNvPr>
          <p:cNvSpPr txBox="1"/>
          <p:nvPr/>
        </p:nvSpPr>
        <p:spPr>
          <a:xfrm>
            <a:off x="2468398" y="3914096"/>
            <a:ext cx="982889" cy="369332"/>
          </a:xfrm>
          <a:prstGeom prst="rect">
            <a:avLst/>
          </a:prstGeom>
          <a:noFill/>
        </p:spPr>
        <p:txBody>
          <a:bodyPr wrap="square" rtlCol="0">
            <a:spAutoFit/>
          </a:bodyPr>
          <a:lstStyle/>
          <a:p>
            <a:pPr algn="ctr"/>
            <a:r>
              <a:rPr lang="en-US" altLang="zh-TW" dirty="0"/>
              <a:t>Person</a:t>
            </a:r>
            <a:endParaRPr lang="en-US" dirty="0"/>
          </a:p>
        </p:txBody>
      </p:sp>
      <p:grpSp>
        <p:nvGrpSpPr>
          <p:cNvPr id="42" name="Group 41">
            <a:extLst>
              <a:ext uri="{FF2B5EF4-FFF2-40B4-BE49-F238E27FC236}">
                <a16:creationId xmlns:a16="http://schemas.microsoft.com/office/drawing/2014/main" id="{729FEA7D-9BE8-4840-BB68-E37470CB927D}"/>
              </a:ext>
            </a:extLst>
          </p:cNvPr>
          <p:cNvGrpSpPr/>
          <p:nvPr/>
        </p:nvGrpSpPr>
        <p:grpSpPr>
          <a:xfrm>
            <a:off x="6991443" y="6345433"/>
            <a:ext cx="430401" cy="245006"/>
            <a:chOff x="3254893" y="3003082"/>
            <a:chExt cx="430401" cy="245006"/>
          </a:xfrm>
          <a:solidFill>
            <a:srgbClr val="92D050"/>
          </a:solidFill>
        </p:grpSpPr>
        <p:sp>
          <p:nvSpPr>
            <p:cNvPr id="43" name="Rectangle 42">
              <a:extLst>
                <a:ext uri="{FF2B5EF4-FFF2-40B4-BE49-F238E27FC236}">
                  <a16:creationId xmlns:a16="http://schemas.microsoft.com/office/drawing/2014/main" id="{F4636559-0A81-0C45-BDC3-844FD98B951E}"/>
                </a:ext>
              </a:extLst>
            </p:cNvPr>
            <p:cNvSpPr/>
            <p:nvPr/>
          </p:nvSpPr>
          <p:spPr>
            <a:xfrm>
              <a:off x="3330710" y="3003082"/>
              <a:ext cx="81249" cy="245006"/>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FFB13AC-1186-4E4B-B238-76DC16BD5342}"/>
                </a:ext>
              </a:extLst>
            </p:cNvPr>
            <p:cNvSpPr/>
            <p:nvPr/>
          </p:nvSpPr>
          <p:spPr>
            <a:xfrm>
              <a:off x="3429469" y="3112456"/>
              <a:ext cx="81249" cy="13563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0C86A2-374E-7F47-B846-53E21359D1A7}"/>
                </a:ext>
              </a:extLst>
            </p:cNvPr>
            <p:cNvSpPr/>
            <p:nvPr/>
          </p:nvSpPr>
          <p:spPr>
            <a:xfrm>
              <a:off x="3528228" y="3058266"/>
              <a:ext cx="81249" cy="189822"/>
            </a:xfrm>
            <a:prstGeom prst="rect">
              <a:avLst/>
            </a:prstGeom>
            <a:grp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F015758-C874-844D-8953-803565E5EB67}"/>
                </a:ext>
              </a:extLst>
            </p:cNvPr>
            <p:cNvCxnSpPr/>
            <p:nvPr/>
          </p:nvCxnSpPr>
          <p:spPr>
            <a:xfrm>
              <a:off x="3254893" y="3248088"/>
              <a:ext cx="430401" cy="0"/>
            </a:xfrm>
            <a:prstGeom prst="line">
              <a:avLst/>
            </a:prstGeom>
            <a:grpFill/>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7" name="Cube 46">
            <a:extLst>
              <a:ext uri="{FF2B5EF4-FFF2-40B4-BE49-F238E27FC236}">
                <a16:creationId xmlns:a16="http://schemas.microsoft.com/office/drawing/2014/main" id="{B7BD5A2E-87F4-F343-844B-E16363B8D9D3}"/>
              </a:ext>
            </a:extLst>
          </p:cNvPr>
          <p:cNvSpPr/>
          <p:nvPr/>
        </p:nvSpPr>
        <p:spPr>
          <a:xfrm>
            <a:off x="3471895" y="4469025"/>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ube 47">
            <a:extLst>
              <a:ext uri="{FF2B5EF4-FFF2-40B4-BE49-F238E27FC236}">
                <a16:creationId xmlns:a16="http://schemas.microsoft.com/office/drawing/2014/main" id="{5AB00AA9-536A-BC40-96B7-D6B17E71A5C4}"/>
              </a:ext>
            </a:extLst>
          </p:cNvPr>
          <p:cNvSpPr/>
          <p:nvPr/>
        </p:nvSpPr>
        <p:spPr>
          <a:xfrm>
            <a:off x="2702026" y="4469638"/>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ube 48">
            <a:extLst>
              <a:ext uri="{FF2B5EF4-FFF2-40B4-BE49-F238E27FC236}">
                <a16:creationId xmlns:a16="http://schemas.microsoft.com/office/drawing/2014/main" id="{927249D7-9459-0E40-851A-C307FF47776A}"/>
              </a:ext>
            </a:extLst>
          </p:cNvPr>
          <p:cNvSpPr/>
          <p:nvPr/>
        </p:nvSpPr>
        <p:spPr>
          <a:xfrm>
            <a:off x="1915367" y="4463029"/>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a:extLst>
              <a:ext uri="{FF2B5EF4-FFF2-40B4-BE49-F238E27FC236}">
                <a16:creationId xmlns:a16="http://schemas.microsoft.com/office/drawing/2014/main" id="{BC9FB7C5-258D-1C41-8A1C-C0D36A9E51B6}"/>
              </a:ext>
            </a:extLst>
          </p:cNvPr>
          <p:cNvSpPr/>
          <p:nvPr/>
        </p:nvSpPr>
        <p:spPr>
          <a:xfrm>
            <a:off x="6676110" y="4448661"/>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ube 50">
            <a:extLst>
              <a:ext uri="{FF2B5EF4-FFF2-40B4-BE49-F238E27FC236}">
                <a16:creationId xmlns:a16="http://schemas.microsoft.com/office/drawing/2014/main" id="{C3B2DF99-6073-AA4B-B8FD-61A71884411F}"/>
              </a:ext>
            </a:extLst>
          </p:cNvPr>
          <p:cNvSpPr/>
          <p:nvPr/>
        </p:nvSpPr>
        <p:spPr>
          <a:xfrm>
            <a:off x="5932192" y="4448660"/>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ube 51">
            <a:extLst>
              <a:ext uri="{FF2B5EF4-FFF2-40B4-BE49-F238E27FC236}">
                <a16:creationId xmlns:a16="http://schemas.microsoft.com/office/drawing/2014/main" id="{8F6A49D9-9DD5-8444-8B0C-21AE32DEBBB4}"/>
              </a:ext>
            </a:extLst>
          </p:cNvPr>
          <p:cNvSpPr/>
          <p:nvPr/>
        </p:nvSpPr>
        <p:spPr>
          <a:xfrm>
            <a:off x="5018334" y="4451685"/>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6810A3A7-E4BA-894D-9502-AFE275A2A95B}"/>
              </a:ext>
            </a:extLst>
          </p:cNvPr>
          <p:cNvSpPr txBox="1"/>
          <p:nvPr/>
        </p:nvSpPr>
        <p:spPr>
          <a:xfrm>
            <a:off x="4705159" y="5028354"/>
            <a:ext cx="982889" cy="369332"/>
          </a:xfrm>
          <a:prstGeom prst="rect">
            <a:avLst/>
          </a:prstGeom>
          <a:noFill/>
        </p:spPr>
        <p:txBody>
          <a:bodyPr wrap="square" rtlCol="0">
            <a:spAutoFit/>
          </a:bodyPr>
          <a:lstStyle/>
          <a:p>
            <a:pPr algn="ctr"/>
            <a:r>
              <a:rPr lang="en-US" altLang="zh-TW" dirty="0"/>
              <a:t>Yes</a:t>
            </a:r>
            <a:endParaRPr lang="en-US" dirty="0"/>
          </a:p>
        </p:txBody>
      </p:sp>
      <p:sp>
        <p:nvSpPr>
          <p:cNvPr id="54" name="TextBox 53">
            <a:extLst>
              <a:ext uri="{FF2B5EF4-FFF2-40B4-BE49-F238E27FC236}">
                <a16:creationId xmlns:a16="http://schemas.microsoft.com/office/drawing/2014/main" id="{0D1C282E-D2E5-4641-AF60-20B4D854A3CA}"/>
              </a:ext>
            </a:extLst>
          </p:cNvPr>
          <p:cNvSpPr txBox="1"/>
          <p:nvPr/>
        </p:nvSpPr>
        <p:spPr>
          <a:xfrm>
            <a:off x="5754215" y="5038522"/>
            <a:ext cx="982889" cy="369332"/>
          </a:xfrm>
          <a:prstGeom prst="rect">
            <a:avLst/>
          </a:prstGeom>
          <a:noFill/>
        </p:spPr>
        <p:txBody>
          <a:bodyPr wrap="square" rtlCol="0">
            <a:spAutoFit/>
          </a:bodyPr>
          <a:lstStyle/>
          <a:p>
            <a:pPr algn="ctr"/>
            <a:r>
              <a:rPr lang="en-US" altLang="zh-TW" dirty="0"/>
              <a:t>Person</a:t>
            </a:r>
            <a:endParaRPr lang="en-US" dirty="0"/>
          </a:p>
        </p:txBody>
      </p:sp>
      <p:sp>
        <p:nvSpPr>
          <p:cNvPr id="55" name="TextBox 54">
            <a:extLst>
              <a:ext uri="{FF2B5EF4-FFF2-40B4-BE49-F238E27FC236}">
                <a16:creationId xmlns:a16="http://schemas.microsoft.com/office/drawing/2014/main" id="{2FA877B9-DD8B-0142-AA87-F52238C7A090}"/>
              </a:ext>
            </a:extLst>
          </p:cNvPr>
          <p:cNvSpPr txBox="1"/>
          <p:nvPr/>
        </p:nvSpPr>
        <p:spPr>
          <a:xfrm>
            <a:off x="4705159" y="3914096"/>
            <a:ext cx="982889" cy="369332"/>
          </a:xfrm>
          <a:prstGeom prst="rect">
            <a:avLst/>
          </a:prstGeom>
          <a:noFill/>
        </p:spPr>
        <p:txBody>
          <a:bodyPr wrap="square" rtlCol="0">
            <a:spAutoFit/>
          </a:bodyPr>
          <a:lstStyle/>
          <a:p>
            <a:pPr algn="ctr"/>
            <a:r>
              <a:rPr lang="en-US" altLang="zh-TW" dirty="0"/>
              <a:t>No</a:t>
            </a:r>
            <a:endParaRPr lang="en-US" dirty="0"/>
          </a:p>
        </p:txBody>
      </p:sp>
      <p:sp>
        <p:nvSpPr>
          <p:cNvPr id="56" name="TextBox 55">
            <a:extLst>
              <a:ext uri="{FF2B5EF4-FFF2-40B4-BE49-F238E27FC236}">
                <a16:creationId xmlns:a16="http://schemas.microsoft.com/office/drawing/2014/main" id="{07134607-98A3-FE47-849A-A18181848D03}"/>
              </a:ext>
            </a:extLst>
          </p:cNvPr>
          <p:cNvSpPr txBox="1"/>
          <p:nvPr/>
        </p:nvSpPr>
        <p:spPr>
          <a:xfrm>
            <a:off x="1592947" y="5032752"/>
            <a:ext cx="982889" cy="369332"/>
          </a:xfrm>
          <a:prstGeom prst="rect">
            <a:avLst/>
          </a:prstGeom>
          <a:noFill/>
        </p:spPr>
        <p:txBody>
          <a:bodyPr wrap="square" rtlCol="0">
            <a:spAutoFit/>
          </a:bodyPr>
          <a:lstStyle/>
          <a:p>
            <a:pPr algn="ctr"/>
            <a:r>
              <a:rPr lang="en-US" altLang="zh-TW" dirty="0"/>
              <a:t>No</a:t>
            </a:r>
            <a:endParaRPr lang="en-US" dirty="0"/>
          </a:p>
        </p:txBody>
      </p:sp>
      <p:sp>
        <p:nvSpPr>
          <p:cNvPr id="57" name="Cube 56">
            <a:extLst>
              <a:ext uri="{FF2B5EF4-FFF2-40B4-BE49-F238E27FC236}">
                <a16:creationId xmlns:a16="http://schemas.microsoft.com/office/drawing/2014/main" id="{FAD19CC4-A355-CB45-9429-64FD78A5A753}"/>
              </a:ext>
            </a:extLst>
          </p:cNvPr>
          <p:cNvSpPr/>
          <p:nvPr/>
        </p:nvSpPr>
        <p:spPr>
          <a:xfrm>
            <a:off x="3471895" y="5746410"/>
            <a:ext cx="1197880"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ube 57">
            <a:extLst>
              <a:ext uri="{FF2B5EF4-FFF2-40B4-BE49-F238E27FC236}">
                <a16:creationId xmlns:a16="http://schemas.microsoft.com/office/drawing/2014/main" id="{63AA275D-ED78-D347-B51F-D77412BACCBB}"/>
              </a:ext>
            </a:extLst>
          </p:cNvPr>
          <p:cNvSpPr/>
          <p:nvPr/>
        </p:nvSpPr>
        <p:spPr>
          <a:xfrm>
            <a:off x="2702026" y="5747023"/>
            <a:ext cx="562134" cy="301195"/>
          </a:xfrm>
          <a:prstGeom prst="cube">
            <a:avLst>
              <a:gd name="adj" fmla="val 19005"/>
            </a:avLst>
          </a:prstGeom>
          <a:solidFill>
            <a:schemeClr val="accent1">
              <a:lumMod val="75000"/>
              <a:alpha val="50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ube 58">
            <a:extLst>
              <a:ext uri="{FF2B5EF4-FFF2-40B4-BE49-F238E27FC236}">
                <a16:creationId xmlns:a16="http://schemas.microsoft.com/office/drawing/2014/main" id="{356B749C-6A3C-8040-8620-3B1C563B40CE}"/>
              </a:ext>
            </a:extLst>
          </p:cNvPr>
          <p:cNvSpPr/>
          <p:nvPr/>
        </p:nvSpPr>
        <p:spPr>
          <a:xfrm>
            <a:off x="1915367" y="5740414"/>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ube 59">
            <a:extLst>
              <a:ext uri="{FF2B5EF4-FFF2-40B4-BE49-F238E27FC236}">
                <a16:creationId xmlns:a16="http://schemas.microsoft.com/office/drawing/2014/main" id="{2720D5B0-923E-A149-8F32-4812EB23EDE3}"/>
              </a:ext>
            </a:extLst>
          </p:cNvPr>
          <p:cNvSpPr/>
          <p:nvPr/>
        </p:nvSpPr>
        <p:spPr>
          <a:xfrm>
            <a:off x="6676110" y="5726046"/>
            <a:ext cx="119788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ube 60">
            <a:extLst>
              <a:ext uri="{FF2B5EF4-FFF2-40B4-BE49-F238E27FC236}">
                <a16:creationId xmlns:a16="http://schemas.microsoft.com/office/drawing/2014/main" id="{0C8C7F2A-651A-5E46-97ED-3671B16433FE}"/>
              </a:ext>
            </a:extLst>
          </p:cNvPr>
          <p:cNvSpPr/>
          <p:nvPr/>
        </p:nvSpPr>
        <p:spPr>
          <a:xfrm>
            <a:off x="5932192" y="5726045"/>
            <a:ext cx="562134"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ube 61">
            <a:extLst>
              <a:ext uri="{FF2B5EF4-FFF2-40B4-BE49-F238E27FC236}">
                <a16:creationId xmlns:a16="http://schemas.microsoft.com/office/drawing/2014/main" id="{C6722E03-0973-EF4D-A2EC-187F0F4517BA}"/>
              </a:ext>
            </a:extLst>
          </p:cNvPr>
          <p:cNvSpPr/>
          <p:nvPr/>
        </p:nvSpPr>
        <p:spPr>
          <a:xfrm>
            <a:off x="5018334" y="5729070"/>
            <a:ext cx="374340" cy="301195"/>
          </a:xfrm>
          <a:prstGeom prst="cube">
            <a:avLst>
              <a:gd name="adj" fmla="val 19005"/>
            </a:avLst>
          </a:prstGeom>
          <a:solidFill>
            <a:schemeClr val="accent1">
              <a:lumMod val="75000"/>
            </a:schemeClr>
          </a:solid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7A7C88DE-DB39-1545-86CE-F6CE38CFEDCC}"/>
              </a:ext>
            </a:extLst>
          </p:cNvPr>
          <p:cNvSpPr txBox="1"/>
          <p:nvPr/>
        </p:nvSpPr>
        <p:spPr>
          <a:xfrm>
            <a:off x="4745535" y="6323702"/>
            <a:ext cx="982889" cy="369332"/>
          </a:xfrm>
          <a:prstGeom prst="rect">
            <a:avLst/>
          </a:prstGeom>
          <a:noFill/>
        </p:spPr>
        <p:txBody>
          <a:bodyPr wrap="square" rtlCol="0">
            <a:spAutoFit/>
          </a:bodyPr>
          <a:lstStyle/>
          <a:p>
            <a:pPr algn="ctr"/>
            <a:r>
              <a:rPr lang="en-US" altLang="zh-TW" dirty="0"/>
              <a:t>Yes</a:t>
            </a:r>
            <a:endParaRPr lang="en-US" dirty="0"/>
          </a:p>
        </p:txBody>
      </p:sp>
      <p:sp>
        <p:nvSpPr>
          <p:cNvPr id="64" name="TextBox 63">
            <a:extLst>
              <a:ext uri="{FF2B5EF4-FFF2-40B4-BE49-F238E27FC236}">
                <a16:creationId xmlns:a16="http://schemas.microsoft.com/office/drawing/2014/main" id="{4442E52B-7C7E-864F-BD11-7ABE218E8B12}"/>
              </a:ext>
            </a:extLst>
          </p:cNvPr>
          <p:cNvSpPr txBox="1"/>
          <p:nvPr/>
        </p:nvSpPr>
        <p:spPr>
          <a:xfrm>
            <a:off x="5753078" y="6324546"/>
            <a:ext cx="982889" cy="369332"/>
          </a:xfrm>
          <a:prstGeom prst="rect">
            <a:avLst/>
          </a:prstGeom>
          <a:noFill/>
        </p:spPr>
        <p:txBody>
          <a:bodyPr wrap="square" rtlCol="0">
            <a:spAutoFit/>
          </a:bodyPr>
          <a:lstStyle/>
          <a:p>
            <a:pPr algn="ctr"/>
            <a:r>
              <a:rPr lang="en-US" altLang="zh-TW" dirty="0"/>
              <a:t>Person</a:t>
            </a:r>
            <a:endParaRPr lang="en-US" dirty="0"/>
          </a:p>
        </p:txBody>
      </p:sp>
      <p:sp>
        <p:nvSpPr>
          <p:cNvPr id="65" name="TextBox 64">
            <a:extLst>
              <a:ext uri="{FF2B5EF4-FFF2-40B4-BE49-F238E27FC236}">
                <a16:creationId xmlns:a16="http://schemas.microsoft.com/office/drawing/2014/main" id="{D20453E0-6152-0741-B4B3-F3AE1A8850F1}"/>
              </a:ext>
            </a:extLst>
          </p:cNvPr>
          <p:cNvSpPr txBox="1"/>
          <p:nvPr/>
        </p:nvSpPr>
        <p:spPr>
          <a:xfrm>
            <a:off x="1611092" y="6319048"/>
            <a:ext cx="982889" cy="369332"/>
          </a:xfrm>
          <a:prstGeom prst="rect">
            <a:avLst/>
          </a:prstGeom>
          <a:noFill/>
        </p:spPr>
        <p:txBody>
          <a:bodyPr wrap="square" rtlCol="0">
            <a:spAutoFit/>
          </a:bodyPr>
          <a:lstStyle/>
          <a:p>
            <a:pPr algn="ctr"/>
            <a:r>
              <a:rPr lang="en-US" altLang="zh-TW" dirty="0"/>
              <a:t>No</a:t>
            </a:r>
            <a:endParaRPr lang="en-US" dirty="0"/>
          </a:p>
        </p:txBody>
      </p:sp>
      <p:grpSp>
        <p:nvGrpSpPr>
          <p:cNvPr id="66" name="Group 65">
            <a:extLst>
              <a:ext uri="{FF2B5EF4-FFF2-40B4-BE49-F238E27FC236}">
                <a16:creationId xmlns:a16="http://schemas.microsoft.com/office/drawing/2014/main" id="{9E8612EF-1FAA-8F49-B185-60926EC43ACE}"/>
              </a:ext>
            </a:extLst>
          </p:cNvPr>
          <p:cNvGrpSpPr/>
          <p:nvPr/>
        </p:nvGrpSpPr>
        <p:grpSpPr>
          <a:xfrm>
            <a:off x="6997082" y="5049744"/>
            <a:ext cx="419126" cy="242472"/>
            <a:chOff x="6358698" y="2991220"/>
            <a:chExt cx="419126" cy="242472"/>
          </a:xfrm>
          <a:solidFill>
            <a:srgbClr val="FF0000"/>
          </a:solidFill>
        </p:grpSpPr>
        <p:sp>
          <p:nvSpPr>
            <p:cNvPr id="67" name="Rectangle 66">
              <a:extLst>
                <a:ext uri="{FF2B5EF4-FFF2-40B4-BE49-F238E27FC236}">
                  <a16:creationId xmlns:a16="http://schemas.microsoft.com/office/drawing/2014/main" id="{C8C54833-CE30-3846-8C3B-FC8F7C8744AF}"/>
                </a:ext>
              </a:extLst>
            </p:cNvPr>
            <p:cNvSpPr/>
            <p:nvPr/>
          </p:nvSpPr>
          <p:spPr>
            <a:xfrm>
              <a:off x="6432528" y="3194332"/>
              <a:ext cx="79121" cy="39360"/>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972CE07-6F19-6548-8AB8-4802E8FE9B5B}"/>
                </a:ext>
              </a:extLst>
            </p:cNvPr>
            <p:cNvSpPr/>
            <p:nvPr/>
          </p:nvSpPr>
          <p:spPr>
            <a:xfrm>
              <a:off x="6528700" y="3021804"/>
              <a:ext cx="79121" cy="211887"/>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AB46855-3626-6F46-BC60-FF42C218D563}"/>
                </a:ext>
              </a:extLst>
            </p:cNvPr>
            <p:cNvSpPr/>
            <p:nvPr/>
          </p:nvSpPr>
          <p:spPr>
            <a:xfrm>
              <a:off x="6624872" y="2991220"/>
              <a:ext cx="79121" cy="242471"/>
            </a:xfrm>
            <a:prstGeom prst="rect">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BACE3CB1-051A-E140-8723-DDE94FEA92DE}"/>
                </a:ext>
              </a:extLst>
            </p:cNvPr>
            <p:cNvCxnSpPr/>
            <p:nvPr/>
          </p:nvCxnSpPr>
          <p:spPr>
            <a:xfrm>
              <a:off x="6358698" y="3233691"/>
              <a:ext cx="419126" cy="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a:extLst>
              <a:ext uri="{FF2B5EF4-FFF2-40B4-BE49-F238E27FC236}">
                <a16:creationId xmlns:a16="http://schemas.microsoft.com/office/drawing/2014/main" id="{A55FA295-AFF5-E244-A396-B66A0D0B7F89}"/>
              </a:ext>
            </a:extLst>
          </p:cNvPr>
          <p:cNvCxnSpPr>
            <a:cxnSpLocks/>
          </p:cNvCxnSpPr>
          <p:nvPr/>
        </p:nvCxnSpPr>
        <p:spPr>
          <a:xfrm>
            <a:off x="2090353" y="2493846"/>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1BC3CB77-6BCF-8B41-B76B-D94E3B8128F0}"/>
              </a:ext>
            </a:extLst>
          </p:cNvPr>
          <p:cNvCxnSpPr>
            <a:cxnSpLocks/>
          </p:cNvCxnSpPr>
          <p:nvPr/>
        </p:nvCxnSpPr>
        <p:spPr>
          <a:xfrm>
            <a:off x="2967238" y="2493846"/>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915A009F-DA52-474F-9781-948AF8010665}"/>
              </a:ext>
            </a:extLst>
          </p:cNvPr>
          <p:cNvCxnSpPr>
            <a:cxnSpLocks/>
          </p:cNvCxnSpPr>
          <p:nvPr/>
        </p:nvCxnSpPr>
        <p:spPr>
          <a:xfrm>
            <a:off x="3996940" y="249127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B24B535C-3071-E14B-8618-1AE2AEF02ABB}"/>
              </a:ext>
            </a:extLst>
          </p:cNvPr>
          <p:cNvCxnSpPr>
            <a:cxnSpLocks/>
          </p:cNvCxnSpPr>
          <p:nvPr/>
        </p:nvCxnSpPr>
        <p:spPr>
          <a:xfrm>
            <a:off x="5207331" y="2491278"/>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48B34476-7140-274B-99D8-64FCB84F809C}"/>
              </a:ext>
            </a:extLst>
          </p:cNvPr>
          <p:cNvCxnSpPr>
            <a:cxnSpLocks/>
          </p:cNvCxnSpPr>
          <p:nvPr/>
        </p:nvCxnSpPr>
        <p:spPr>
          <a:xfrm>
            <a:off x="2090353" y="367231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33C9C79C-67B9-DC48-BFE1-B1194100FF15}"/>
              </a:ext>
            </a:extLst>
          </p:cNvPr>
          <p:cNvCxnSpPr>
            <a:cxnSpLocks/>
          </p:cNvCxnSpPr>
          <p:nvPr/>
        </p:nvCxnSpPr>
        <p:spPr>
          <a:xfrm>
            <a:off x="2967238" y="367231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91B89D9D-DAAD-244A-9994-F71AACA636DE}"/>
              </a:ext>
            </a:extLst>
          </p:cNvPr>
          <p:cNvCxnSpPr>
            <a:cxnSpLocks/>
          </p:cNvCxnSpPr>
          <p:nvPr/>
        </p:nvCxnSpPr>
        <p:spPr>
          <a:xfrm>
            <a:off x="4013013" y="3689152"/>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5D4A7D29-F52D-4F49-BFE6-F022054310A9}"/>
              </a:ext>
            </a:extLst>
          </p:cNvPr>
          <p:cNvCxnSpPr>
            <a:cxnSpLocks/>
          </p:cNvCxnSpPr>
          <p:nvPr/>
        </p:nvCxnSpPr>
        <p:spPr>
          <a:xfrm>
            <a:off x="5207331" y="3669742"/>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83A74A1-19F0-C247-A7FD-0F213719051C}"/>
              </a:ext>
            </a:extLst>
          </p:cNvPr>
          <p:cNvCxnSpPr>
            <a:cxnSpLocks/>
          </p:cNvCxnSpPr>
          <p:nvPr/>
        </p:nvCxnSpPr>
        <p:spPr>
          <a:xfrm>
            <a:off x="2112500" y="4813956"/>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80F99141-58C6-2647-B196-CD6AE62045B1}"/>
              </a:ext>
            </a:extLst>
          </p:cNvPr>
          <p:cNvCxnSpPr>
            <a:cxnSpLocks/>
          </p:cNvCxnSpPr>
          <p:nvPr/>
        </p:nvCxnSpPr>
        <p:spPr>
          <a:xfrm>
            <a:off x="5207331" y="4796964"/>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68B5A44E-C804-9740-A03C-F7D157ED3654}"/>
              </a:ext>
            </a:extLst>
          </p:cNvPr>
          <p:cNvCxnSpPr>
            <a:cxnSpLocks/>
          </p:cNvCxnSpPr>
          <p:nvPr/>
        </p:nvCxnSpPr>
        <p:spPr>
          <a:xfrm>
            <a:off x="6205153" y="4796964"/>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E32D6283-D844-4B43-B823-DFE2BBCD93ED}"/>
              </a:ext>
            </a:extLst>
          </p:cNvPr>
          <p:cNvCxnSpPr>
            <a:cxnSpLocks/>
          </p:cNvCxnSpPr>
          <p:nvPr/>
        </p:nvCxnSpPr>
        <p:spPr>
          <a:xfrm>
            <a:off x="7206645" y="4796964"/>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5A8E1C22-773C-F246-9D49-827B0EE8E7FA}"/>
              </a:ext>
            </a:extLst>
          </p:cNvPr>
          <p:cNvCxnSpPr>
            <a:stCxn id="20" idx="5"/>
            <a:endCxn id="17" idx="2"/>
          </p:cNvCxnSpPr>
          <p:nvPr/>
        </p:nvCxnSpPr>
        <p:spPr>
          <a:xfrm flipV="1">
            <a:off x="1329586" y="2326884"/>
            <a:ext cx="575046" cy="737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F1319F6-10E5-AB4E-985E-F9A152A16C7D}"/>
              </a:ext>
            </a:extLst>
          </p:cNvPr>
          <p:cNvCxnSpPr>
            <a:cxnSpLocks/>
            <a:stCxn id="22" idx="5"/>
            <a:endCxn id="36" idx="2"/>
          </p:cNvCxnSpPr>
          <p:nvPr/>
        </p:nvCxnSpPr>
        <p:spPr>
          <a:xfrm flipV="1">
            <a:off x="966142" y="3504433"/>
            <a:ext cx="933370" cy="89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1E4BC8F-53BE-5C4D-94A0-25C2B2734F24}"/>
              </a:ext>
            </a:extLst>
          </p:cNvPr>
          <p:cNvCxnSpPr>
            <a:cxnSpLocks/>
            <a:stCxn id="23" idx="5"/>
            <a:endCxn id="59" idx="2"/>
          </p:cNvCxnSpPr>
          <p:nvPr/>
        </p:nvCxnSpPr>
        <p:spPr>
          <a:xfrm>
            <a:off x="1198543" y="4975897"/>
            <a:ext cx="716824" cy="9437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63AADA2-7069-E14D-9B63-1918F88ACC8C}"/>
              </a:ext>
            </a:extLst>
          </p:cNvPr>
          <p:cNvCxnSpPr>
            <a:cxnSpLocks/>
            <a:stCxn id="21" idx="5"/>
            <a:endCxn id="49" idx="2"/>
          </p:cNvCxnSpPr>
          <p:nvPr/>
        </p:nvCxnSpPr>
        <p:spPr>
          <a:xfrm flipV="1">
            <a:off x="1537763" y="4642248"/>
            <a:ext cx="377604" cy="2088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274756F-AA3C-AD4C-963D-E3524CCE7DD1}"/>
              </a:ext>
            </a:extLst>
          </p:cNvPr>
          <p:cNvCxnSpPr>
            <a:cxnSpLocks/>
          </p:cNvCxnSpPr>
          <p:nvPr/>
        </p:nvCxnSpPr>
        <p:spPr>
          <a:xfrm>
            <a:off x="5236485" y="610964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66958E9A-8E73-B347-B5E0-D86628250D9F}"/>
              </a:ext>
            </a:extLst>
          </p:cNvPr>
          <p:cNvCxnSpPr>
            <a:cxnSpLocks/>
          </p:cNvCxnSpPr>
          <p:nvPr/>
        </p:nvCxnSpPr>
        <p:spPr>
          <a:xfrm>
            <a:off x="6234307" y="610964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53A4B87B-747E-A44F-9BE8-D3C6ECE53CA2}"/>
              </a:ext>
            </a:extLst>
          </p:cNvPr>
          <p:cNvCxnSpPr>
            <a:cxnSpLocks/>
          </p:cNvCxnSpPr>
          <p:nvPr/>
        </p:nvCxnSpPr>
        <p:spPr>
          <a:xfrm>
            <a:off x="7235799" y="6109645"/>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844699A6-EB07-4E4A-8DCA-44CA8901DDCB}"/>
              </a:ext>
            </a:extLst>
          </p:cNvPr>
          <p:cNvCxnSpPr>
            <a:cxnSpLocks/>
          </p:cNvCxnSpPr>
          <p:nvPr/>
        </p:nvCxnSpPr>
        <p:spPr>
          <a:xfrm>
            <a:off x="2112500" y="6083260"/>
            <a:ext cx="0" cy="235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0B030A79-55F5-484B-B5E6-696213AE0CED}"/>
              </a:ext>
            </a:extLst>
          </p:cNvPr>
          <p:cNvSpPr txBox="1"/>
          <p:nvPr/>
        </p:nvSpPr>
        <p:spPr>
          <a:xfrm>
            <a:off x="8483372" y="3199205"/>
            <a:ext cx="2246130" cy="4616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a:solidFill>
                  <a:schemeClr val="bg1"/>
                </a:solidFill>
              </a:rPr>
              <a:t>Loss: distance</a:t>
            </a:r>
          </a:p>
        </p:txBody>
      </p:sp>
      <p:sp>
        <p:nvSpPr>
          <p:cNvPr id="92" name="TextBox 91">
            <a:extLst>
              <a:ext uri="{FF2B5EF4-FFF2-40B4-BE49-F238E27FC236}">
                <a16:creationId xmlns:a16="http://schemas.microsoft.com/office/drawing/2014/main" id="{D7912B7C-1BE7-F94B-9B11-B7BD48043E2D}"/>
              </a:ext>
            </a:extLst>
          </p:cNvPr>
          <p:cNvSpPr txBox="1"/>
          <p:nvPr/>
        </p:nvSpPr>
        <p:spPr>
          <a:xfrm>
            <a:off x="8483371" y="4339554"/>
            <a:ext cx="2246131" cy="4616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a:solidFill>
                  <a:schemeClr val="bg1"/>
                </a:solidFill>
              </a:rPr>
              <a:t>Loss: similarity</a:t>
            </a:r>
          </a:p>
        </p:txBody>
      </p:sp>
      <p:grpSp>
        <p:nvGrpSpPr>
          <p:cNvPr id="93" name="Group 92">
            <a:extLst>
              <a:ext uri="{FF2B5EF4-FFF2-40B4-BE49-F238E27FC236}">
                <a16:creationId xmlns:a16="http://schemas.microsoft.com/office/drawing/2014/main" id="{DAE5DDF7-B759-8E47-B027-50CDF25E73F7}"/>
              </a:ext>
            </a:extLst>
          </p:cNvPr>
          <p:cNvGrpSpPr/>
          <p:nvPr/>
        </p:nvGrpSpPr>
        <p:grpSpPr>
          <a:xfrm>
            <a:off x="11160916" y="3803054"/>
            <a:ext cx="394315" cy="394315"/>
            <a:chOff x="10300996" y="3891053"/>
            <a:chExt cx="550506" cy="550506"/>
          </a:xfrm>
        </p:grpSpPr>
        <p:sp>
          <p:nvSpPr>
            <p:cNvPr id="94" name="Oval 93">
              <a:extLst>
                <a:ext uri="{FF2B5EF4-FFF2-40B4-BE49-F238E27FC236}">
                  <a16:creationId xmlns:a16="http://schemas.microsoft.com/office/drawing/2014/main" id="{889C5DF2-E5E1-1648-B4F0-2423DDCA6E3B}"/>
                </a:ext>
              </a:extLst>
            </p:cNvPr>
            <p:cNvSpPr/>
            <p:nvPr/>
          </p:nvSpPr>
          <p:spPr>
            <a:xfrm>
              <a:off x="10300996" y="3891053"/>
              <a:ext cx="550506" cy="550506"/>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descr="Add">
              <a:extLst>
                <a:ext uri="{FF2B5EF4-FFF2-40B4-BE49-F238E27FC236}">
                  <a16:creationId xmlns:a16="http://schemas.microsoft.com/office/drawing/2014/main" id="{BC88EDD2-1011-1D40-AD89-CAA2A87A0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5362" y="3955419"/>
              <a:ext cx="421774" cy="421774"/>
            </a:xfrm>
            <a:prstGeom prst="rect">
              <a:avLst/>
            </a:prstGeom>
          </p:spPr>
        </p:pic>
      </p:grpSp>
      <p:sp>
        <p:nvSpPr>
          <p:cNvPr id="96" name="Freeform 95">
            <a:extLst>
              <a:ext uri="{FF2B5EF4-FFF2-40B4-BE49-F238E27FC236}">
                <a16:creationId xmlns:a16="http://schemas.microsoft.com/office/drawing/2014/main" id="{8FC9DC72-67D6-3642-9F06-9B25E45435A2}"/>
              </a:ext>
            </a:extLst>
          </p:cNvPr>
          <p:cNvSpPr/>
          <p:nvPr/>
        </p:nvSpPr>
        <p:spPr>
          <a:xfrm>
            <a:off x="10749821" y="3405790"/>
            <a:ext cx="599440" cy="356405"/>
          </a:xfrm>
          <a:custGeom>
            <a:avLst/>
            <a:gdLst>
              <a:gd name="connsiteX0" fmla="*/ 0 w 599440"/>
              <a:gd name="connsiteY0" fmla="*/ 31285 h 356405"/>
              <a:gd name="connsiteX1" fmla="*/ 375920 w 599440"/>
              <a:gd name="connsiteY1" fmla="*/ 31285 h 356405"/>
              <a:gd name="connsiteX2" fmla="*/ 599440 w 599440"/>
              <a:gd name="connsiteY2" fmla="*/ 356405 h 356405"/>
            </a:gdLst>
            <a:ahLst/>
            <a:cxnLst>
              <a:cxn ang="0">
                <a:pos x="connsiteX0" y="connsiteY0"/>
              </a:cxn>
              <a:cxn ang="0">
                <a:pos x="connsiteX1" y="connsiteY1"/>
              </a:cxn>
              <a:cxn ang="0">
                <a:pos x="connsiteX2" y="connsiteY2"/>
              </a:cxn>
            </a:cxnLst>
            <a:rect l="l" t="t" r="r" b="b"/>
            <a:pathLst>
              <a:path w="599440" h="356405">
                <a:moveTo>
                  <a:pt x="0" y="31285"/>
                </a:moveTo>
                <a:cubicBezTo>
                  <a:pt x="138006" y="4191"/>
                  <a:pt x="276013" y="-22902"/>
                  <a:pt x="375920" y="31285"/>
                </a:cubicBezTo>
                <a:cubicBezTo>
                  <a:pt x="475827" y="85472"/>
                  <a:pt x="537633" y="220938"/>
                  <a:pt x="599440" y="356405"/>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a:extLst>
              <a:ext uri="{FF2B5EF4-FFF2-40B4-BE49-F238E27FC236}">
                <a16:creationId xmlns:a16="http://schemas.microsoft.com/office/drawing/2014/main" id="{AA92899B-993D-C740-9DA3-A736B7E32CFE}"/>
              </a:ext>
            </a:extLst>
          </p:cNvPr>
          <p:cNvSpPr/>
          <p:nvPr/>
        </p:nvSpPr>
        <p:spPr>
          <a:xfrm flipV="1">
            <a:off x="10749821" y="4243600"/>
            <a:ext cx="599440" cy="356405"/>
          </a:xfrm>
          <a:custGeom>
            <a:avLst/>
            <a:gdLst>
              <a:gd name="connsiteX0" fmla="*/ 0 w 599440"/>
              <a:gd name="connsiteY0" fmla="*/ 31285 h 356405"/>
              <a:gd name="connsiteX1" fmla="*/ 375920 w 599440"/>
              <a:gd name="connsiteY1" fmla="*/ 31285 h 356405"/>
              <a:gd name="connsiteX2" fmla="*/ 599440 w 599440"/>
              <a:gd name="connsiteY2" fmla="*/ 356405 h 356405"/>
            </a:gdLst>
            <a:ahLst/>
            <a:cxnLst>
              <a:cxn ang="0">
                <a:pos x="connsiteX0" y="connsiteY0"/>
              </a:cxn>
              <a:cxn ang="0">
                <a:pos x="connsiteX1" y="connsiteY1"/>
              </a:cxn>
              <a:cxn ang="0">
                <a:pos x="connsiteX2" y="connsiteY2"/>
              </a:cxn>
            </a:cxnLst>
            <a:rect l="l" t="t" r="r" b="b"/>
            <a:pathLst>
              <a:path w="599440" h="356405">
                <a:moveTo>
                  <a:pt x="0" y="31285"/>
                </a:moveTo>
                <a:cubicBezTo>
                  <a:pt x="138006" y="4191"/>
                  <a:pt x="276013" y="-22902"/>
                  <a:pt x="375920" y="31285"/>
                </a:cubicBezTo>
                <a:cubicBezTo>
                  <a:pt x="475827" y="85472"/>
                  <a:pt x="537633" y="220938"/>
                  <a:pt x="599440" y="356405"/>
                </a:cubicBezTo>
              </a:path>
            </a:pathLst>
          </a:custGeom>
          <a:noFill/>
          <a:ln w="38100">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25417767-3DE5-C84F-9959-C0F76889514A}"/>
              </a:ext>
            </a:extLst>
          </p:cNvPr>
          <p:cNvCxnSpPr>
            <a:cxnSpLocks/>
          </p:cNvCxnSpPr>
          <p:nvPr/>
        </p:nvCxnSpPr>
        <p:spPr>
          <a:xfrm>
            <a:off x="11601335" y="4000212"/>
            <a:ext cx="50938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05AB85F-2907-BC44-AE42-7B2560773902}"/>
              </a:ext>
            </a:extLst>
          </p:cNvPr>
          <p:cNvCxnSpPr>
            <a:cxnSpLocks/>
            <a:stCxn id="4" idx="5"/>
            <a:endCxn id="91" idx="1"/>
          </p:cNvCxnSpPr>
          <p:nvPr/>
        </p:nvCxnSpPr>
        <p:spPr>
          <a:xfrm>
            <a:off x="4659040" y="2275637"/>
            <a:ext cx="3824332" cy="11544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81E5CF8-32EE-6342-82D4-F04BE8218D8B}"/>
              </a:ext>
            </a:extLst>
          </p:cNvPr>
          <p:cNvCxnSpPr>
            <a:cxnSpLocks/>
            <a:stCxn id="50" idx="5"/>
            <a:endCxn id="91" idx="1"/>
          </p:cNvCxnSpPr>
          <p:nvPr/>
        </p:nvCxnSpPr>
        <p:spPr>
          <a:xfrm flipV="1">
            <a:off x="7873990" y="3430038"/>
            <a:ext cx="609382" cy="1140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9EB802E-911B-1748-B911-75226F565431}"/>
              </a:ext>
            </a:extLst>
          </p:cNvPr>
          <p:cNvCxnSpPr>
            <a:cxnSpLocks/>
            <a:stCxn id="50" idx="5"/>
            <a:endCxn id="92" idx="1"/>
          </p:cNvCxnSpPr>
          <p:nvPr/>
        </p:nvCxnSpPr>
        <p:spPr>
          <a:xfrm flipV="1">
            <a:off x="7873990" y="4570387"/>
            <a:ext cx="609381" cy="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C94A224-8385-F44B-B971-7A36EF172DF1}"/>
              </a:ext>
            </a:extLst>
          </p:cNvPr>
          <p:cNvCxnSpPr>
            <a:cxnSpLocks/>
            <a:stCxn id="34" idx="5"/>
            <a:endCxn id="92" idx="1"/>
          </p:cNvCxnSpPr>
          <p:nvPr/>
        </p:nvCxnSpPr>
        <p:spPr>
          <a:xfrm>
            <a:off x="4653920" y="3453186"/>
            <a:ext cx="3829451" cy="111720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par>
                                <p:cTn id="8" presetID="9"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dissolve">
                                      <p:cBhvr>
                                        <p:cTn id="10" dur="500"/>
                                        <p:tgtEl>
                                          <p:spTgt spid="100"/>
                                        </p:tgtEl>
                                      </p:cBhvr>
                                    </p:animEffect>
                                  </p:childTnLst>
                                </p:cTn>
                              </p:par>
                              <p:par>
                                <p:cTn id="11" presetID="9"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dissolve">
                                      <p:cBhvr>
                                        <p:cTn id="13" dur="5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dissolve">
                                      <p:cBhvr>
                                        <p:cTn id="18" dur="500"/>
                                        <p:tgtEl>
                                          <p:spTgt spid="110"/>
                                        </p:tgtEl>
                                      </p:cBhvr>
                                    </p:animEffect>
                                  </p:childTnLst>
                                </p:cTn>
                              </p:par>
                              <p:par>
                                <p:cTn id="19" presetID="9"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dissolve">
                                      <p:cBhvr>
                                        <p:cTn id="21" dur="500"/>
                                        <p:tgtEl>
                                          <p:spTgt spid="10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dissolve">
                                      <p:cBhvr>
                                        <p:cTn id="24" dur="500"/>
                                        <p:tgtEl>
                                          <p:spTgt spid="92"/>
                                        </p:tgtEl>
                                      </p:cBhvr>
                                    </p:animEffect>
                                  </p:childTnLst>
                                </p:cTn>
                              </p:par>
                              <p:par>
                                <p:cTn id="25" presetID="9"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dissolve">
                                      <p:cBhvr>
                                        <p:cTn id="27" dur="500"/>
                                        <p:tgtEl>
                                          <p:spTgt spid="9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500"/>
                                        <p:tgtEl>
                                          <p:spTgt spid="9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dissolve">
                                      <p:cBhvr>
                                        <p:cTn id="33" dur="500"/>
                                        <p:tgtEl>
                                          <p:spTgt spid="97"/>
                                        </p:tgtEl>
                                      </p:cBhvr>
                                    </p:animEffect>
                                  </p:childTnLst>
                                </p:cTn>
                              </p:par>
                              <p:par>
                                <p:cTn id="34" presetID="9"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dissolve">
                                      <p:cBhvr>
                                        <p:cTn id="3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6" grpId="0" animBg="1"/>
      <p:bldP spid="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29748</TotalTime>
  <Words>1679</Words>
  <Application>Microsoft Macintosh PowerPoint</Application>
  <PresentationFormat>Widescreen</PresentationFormat>
  <Paragraphs>218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新細明體</vt:lpstr>
      <vt:lpstr>Arial</vt:lpstr>
      <vt:lpstr>Calibri</vt:lpstr>
      <vt:lpstr>Calibri Light</vt:lpstr>
      <vt:lpstr>Cambria Math</vt:lpstr>
      <vt:lpstr>Wingdings</vt:lpstr>
      <vt:lpstr>Office Theme</vt:lpstr>
      <vt:lpstr>CornerNet: Detecting Objects as  Paired Keypoints </vt:lpstr>
      <vt:lpstr>Object Detection</vt:lpstr>
      <vt:lpstr>Two-Stage Detector</vt:lpstr>
      <vt:lpstr>One-stage Detector</vt:lpstr>
      <vt:lpstr>Drawbacks of Anchor Boxes</vt:lpstr>
      <vt:lpstr>CornerNet: Detecting Objects as Paired Keypoints</vt:lpstr>
      <vt:lpstr>CornerNet: Detecting Objects as Paired Keypoints</vt:lpstr>
      <vt:lpstr>CornerNet: Detecting Objects as Paired Keypoints</vt:lpstr>
      <vt:lpstr>CornerNet: Detecting Objects as Paired Keypoints</vt:lpstr>
      <vt:lpstr>Associative Embedding [Newell et al. NIPS’17]</vt:lpstr>
      <vt:lpstr>Advantages of Detecting Corners</vt:lpstr>
      <vt:lpstr>Advantages of Detecting Corner</vt:lpstr>
      <vt:lpstr>Supervising Corner Detection</vt:lpstr>
      <vt:lpstr>Corner Pooling</vt:lpstr>
      <vt:lpstr>Top-Left Corner Pooling</vt:lpstr>
      <vt:lpstr>CornerNet</vt:lpstr>
      <vt:lpstr>PowerPoint Presentation</vt:lpstr>
      <vt:lpstr>Experiment: CornerNet versus Others</vt:lpstr>
      <vt:lpstr>Experiment: Corner Pooling</vt:lpstr>
      <vt:lpstr>PowerPoint Presentation</vt:lpstr>
      <vt:lpstr>PowerPoint Presentation</vt:lpstr>
      <vt:lpstr>Related Work</vt:lpstr>
      <vt:lpstr>Conclusions</vt:lpstr>
      <vt:lpstr>CornerNet: Detecting Objects as Paired Keypoints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CornerNet: Detecting Objects as Paired Keypoints </dc:title>
  <dc:creator>Microsoft Office User</dc:creator>
  <cp:lastModifiedBy>Law, Hei</cp:lastModifiedBy>
  <cp:revision>1461</cp:revision>
  <cp:lastPrinted>2018-09-13T06:45:11Z</cp:lastPrinted>
  <dcterms:created xsi:type="dcterms:W3CDTF">2018-07-27T19:42:04Z</dcterms:created>
  <dcterms:modified xsi:type="dcterms:W3CDTF">2018-10-19T03:26:09Z</dcterms:modified>
</cp:coreProperties>
</file>